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96" r:id="rId2"/>
    <p:sldId id="323" r:id="rId3"/>
    <p:sldId id="298" r:id="rId4"/>
    <p:sldId id="324" r:id="rId5"/>
    <p:sldId id="297" r:id="rId6"/>
    <p:sldId id="299" r:id="rId7"/>
    <p:sldId id="305" r:id="rId8"/>
    <p:sldId id="325" r:id="rId9"/>
    <p:sldId id="327" r:id="rId10"/>
    <p:sldId id="328" r:id="rId11"/>
    <p:sldId id="326" r:id="rId12"/>
    <p:sldId id="329" r:id="rId13"/>
    <p:sldId id="330" r:id="rId14"/>
    <p:sldId id="331" r:id="rId15"/>
    <p:sldId id="352" r:id="rId16"/>
    <p:sldId id="332" r:id="rId17"/>
    <p:sldId id="333" r:id="rId18"/>
    <p:sldId id="334" r:id="rId19"/>
    <p:sldId id="336" r:id="rId20"/>
    <p:sldId id="335" r:id="rId21"/>
    <p:sldId id="337" r:id="rId22"/>
    <p:sldId id="338" r:id="rId23"/>
    <p:sldId id="339" r:id="rId24"/>
    <p:sldId id="340" r:id="rId25"/>
    <p:sldId id="341" r:id="rId26"/>
    <p:sldId id="304" r:id="rId27"/>
    <p:sldId id="322" r:id="rId28"/>
    <p:sldId id="342" r:id="rId29"/>
    <p:sldId id="343" r:id="rId30"/>
    <p:sldId id="344" r:id="rId31"/>
    <p:sldId id="346" r:id="rId32"/>
    <p:sldId id="347" r:id="rId33"/>
    <p:sldId id="349" r:id="rId34"/>
    <p:sldId id="351" r:id="rId35"/>
    <p:sldId id="350" r:id="rId36"/>
    <p:sldId id="348" r:id="rId37"/>
    <p:sldId id="353" r:id="rId38"/>
    <p:sldId id="321" r:id="rId39"/>
    <p:sldId id="2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75831"/>
  </p:normalViewPr>
  <p:slideViewPr>
    <p:cSldViewPr snapToGrid="0" snapToObjects="1">
      <p:cViewPr varScale="1">
        <p:scale>
          <a:sx n="85" d="100"/>
          <a:sy n="85" d="100"/>
        </p:scale>
        <p:origin x="21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5E8B051F-8839-4A10-9B30-0E7D763E5E7F}"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2AF0331C-5072-4456-9228-9594C084E005}">
      <dgm:prSet/>
      <dgm:spPr/>
      <dgm:t>
        <a:bodyPr/>
        <a:lstStyle/>
        <a:p>
          <a:pPr>
            <a:lnSpc>
              <a:spcPct val="100000"/>
            </a:lnSpc>
            <a:defRPr cap="all"/>
          </a:pPr>
          <a:r>
            <a:rPr lang="en-US"/>
            <a:t>Problem formulation</a:t>
          </a:r>
        </a:p>
      </dgm:t>
    </dgm:pt>
    <dgm:pt modelId="{3D2D550B-B764-434B-A6C9-A7CC9F49E4E4}" type="parTrans" cxnId="{D4D130A7-46D1-48EF-B60B-F4864DCDA2B1}">
      <dgm:prSet/>
      <dgm:spPr/>
      <dgm:t>
        <a:bodyPr/>
        <a:lstStyle/>
        <a:p>
          <a:endParaRPr lang="en-US"/>
        </a:p>
      </dgm:t>
    </dgm:pt>
    <dgm:pt modelId="{B1D2D4DB-6DCB-4FF4-A097-1A537F96263E}" type="sibTrans" cxnId="{D4D130A7-46D1-48EF-B60B-F4864DCDA2B1}">
      <dgm:prSet/>
      <dgm:spPr/>
      <dgm:t>
        <a:bodyPr/>
        <a:lstStyle/>
        <a:p>
          <a:endParaRPr lang="en-US"/>
        </a:p>
      </dgm:t>
    </dgm:pt>
    <dgm:pt modelId="{BA566698-B180-4C6C-A649-6BD645E87D99}">
      <dgm:prSet/>
      <dgm:spPr/>
      <dgm:t>
        <a:bodyPr/>
        <a:lstStyle/>
        <a:p>
          <a:pPr>
            <a:lnSpc>
              <a:spcPct val="100000"/>
            </a:lnSpc>
            <a:defRPr cap="all"/>
          </a:pPr>
          <a:r>
            <a:rPr lang="en-US"/>
            <a:t>Graphical Approaches</a:t>
          </a:r>
        </a:p>
      </dgm:t>
    </dgm:pt>
    <dgm:pt modelId="{C03CAEBC-5115-4CC0-A555-C6C46A5C8EBD}" type="parTrans" cxnId="{4AD0DF9B-2A9E-4D63-AB6F-C23B835B782C}">
      <dgm:prSet/>
      <dgm:spPr/>
      <dgm:t>
        <a:bodyPr/>
        <a:lstStyle/>
        <a:p>
          <a:endParaRPr lang="en-US"/>
        </a:p>
      </dgm:t>
    </dgm:pt>
    <dgm:pt modelId="{0603182A-097F-4200-AA64-4DF350B725BE}" type="sibTrans" cxnId="{4AD0DF9B-2A9E-4D63-AB6F-C23B835B782C}">
      <dgm:prSet/>
      <dgm:spPr/>
      <dgm:t>
        <a:bodyPr/>
        <a:lstStyle/>
        <a:p>
          <a:endParaRPr lang="en-US"/>
        </a:p>
      </dgm:t>
    </dgm:pt>
    <dgm:pt modelId="{65F02AC1-6B24-44ED-A3CF-1B56E0C9B6EB}">
      <dgm:prSet/>
      <dgm:spPr/>
      <dgm:t>
        <a:bodyPr/>
        <a:lstStyle/>
        <a:p>
          <a:pPr>
            <a:lnSpc>
              <a:spcPct val="100000"/>
            </a:lnSpc>
            <a:defRPr cap="all"/>
          </a:pPr>
          <a:r>
            <a:rPr lang="en-US"/>
            <a:t>Solver-based solutions</a:t>
          </a:r>
        </a:p>
      </dgm:t>
    </dgm:pt>
    <dgm:pt modelId="{DDBA8385-8339-4E94-BFF6-CCF87370DE2A}" type="parTrans" cxnId="{0D2E03DE-3A3E-4A02-8B42-1E400ACA579B}">
      <dgm:prSet/>
      <dgm:spPr/>
      <dgm:t>
        <a:bodyPr/>
        <a:lstStyle/>
        <a:p>
          <a:endParaRPr lang="en-US"/>
        </a:p>
      </dgm:t>
    </dgm:pt>
    <dgm:pt modelId="{B2837D84-ED63-42AC-B512-5976CB8F9E07}" type="sibTrans" cxnId="{0D2E03DE-3A3E-4A02-8B42-1E400ACA579B}">
      <dgm:prSet/>
      <dgm:spPr/>
      <dgm:t>
        <a:bodyPr/>
        <a:lstStyle/>
        <a:p>
          <a:endParaRPr lang="en-US"/>
        </a:p>
      </dgm:t>
    </dgm:pt>
    <dgm:pt modelId="{48D4D100-C92B-4B78-8E5A-0DD815E6A43F}">
      <dgm:prSet/>
      <dgm:spPr/>
      <dgm:t>
        <a:bodyPr/>
        <a:lstStyle/>
        <a:p>
          <a:pPr>
            <a:lnSpc>
              <a:spcPct val="100000"/>
            </a:lnSpc>
            <a:defRPr cap="all"/>
          </a:pPr>
          <a:r>
            <a:rPr lang="en-US"/>
            <a:t>Sensitivity analysis</a:t>
          </a:r>
        </a:p>
      </dgm:t>
    </dgm:pt>
    <dgm:pt modelId="{67A38822-0211-4C88-991F-13F1CC79774C}" type="parTrans" cxnId="{B81644C1-93A3-4CB1-B6FB-5AECDFBB04A7}">
      <dgm:prSet/>
      <dgm:spPr/>
      <dgm:t>
        <a:bodyPr/>
        <a:lstStyle/>
        <a:p>
          <a:endParaRPr lang="en-US"/>
        </a:p>
      </dgm:t>
    </dgm:pt>
    <dgm:pt modelId="{B0247AEB-33FA-4CD6-9387-18AB2633E370}" type="sibTrans" cxnId="{B81644C1-93A3-4CB1-B6FB-5AECDFBB04A7}">
      <dgm:prSet/>
      <dgm:spPr/>
      <dgm:t>
        <a:bodyPr/>
        <a:lstStyle/>
        <a:p>
          <a:endParaRPr lang="en-US"/>
        </a:p>
      </dgm:t>
    </dgm:pt>
    <dgm:pt modelId="{D5012A1A-9AC9-4D56-BEB3-F0A4FC209380}" type="pres">
      <dgm:prSet presAssocID="{5E8B051F-8839-4A10-9B30-0E7D763E5E7F}" presName="root" presStyleCnt="0">
        <dgm:presLayoutVars>
          <dgm:dir/>
          <dgm:resizeHandles val="exact"/>
        </dgm:presLayoutVars>
      </dgm:prSet>
      <dgm:spPr/>
    </dgm:pt>
    <dgm:pt modelId="{ACB0E84F-E137-45B6-BF06-F3808475D28E}" type="pres">
      <dgm:prSet presAssocID="{2AF0331C-5072-4456-9228-9594C084E005}" presName="compNode" presStyleCnt="0"/>
      <dgm:spPr/>
    </dgm:pt>
    <dgm:pt modelId="{F2E240D1-9C81-4BAA-8004-DD1A291A283F}" type="pres">
      <dgm:prSet presAssocID="{2AF0331C-5072-4456-9228-9594C084E005}" presName="iconBgRect" presStyleLbl="bgShp" presStyleIdx="0" presStyleCnt="4"/>
      <dgm:spPr>
        <a:prstGeom prst="round2DiagRect">
          <a:avLst>
            <a:gd name="adj1" fmla="val 29727"/>
            <a:gd name="adj2" fmla="val 0"/>
          </a:avLst>
        </a:prstGeom>
      </dgm:spPr>
    </dgm:pt>
    <dgm:pt modelId="{4180F67E-7533-417F-A6FE-0E273E0DF8FB}" type="pres">
      <dgm:prSet presAssocID="{2AF0331C-5072-4456-9228-9594C084E0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0A99590C-015E-47D0-B478-11D649340243}" type="pres">
      <dgm:prSet presAssocID="{2AF0331C-5072-4456-9228-9594C084E005}" presName="spaceRect" presStyleCnt="0"/>
      <dgm:spPr/>
    </dgm:pt>
    <dgm:pt modelId="{348B01B4-06E9-4E2D-9F1F-A97D917B23D8}" type="pres">
      <dgm:prSet presAssocID="{2AF0331C-5072-4456-9228-9594C084E005}" presName="textRect" presStyleLbl="revTx" presStyleIdx="0" presStyleCnt="4">
        <dgm:presLayoutVars>
          <dgm:chMax val="1"/>
          <dgm:chPref val="1"/>
        </dgm:presLayoutVars>
      </dgm:prSet>
      <dgm:spPr/>
    </dgm:pt>
    <dgm:pt modelId="{74C972FC-CA98-48F9-AECD-D04B423F91C9}" type="pres">
      <dgm:prSet presAssocID="{B1D2D4DB-6DCB-4FF4-A097-1A537F96263E}" presName="sibTrans" presStyleCnt="0"/>
      <dgm:spPr/>
    </dgm:pt>
    <dgm:pt modelId="{22405E03-2442-4915-915D-A9D6282CB028}" type="pres">
      <dgm:prSet presAssocID="{BA566698-B180-4C6C-A649-6BD645E87D99}" presName="compNode" presStyleCnt="0"/>
      <dgm:spPr/>
    </dgm:pt>
    <dgm:pt modelId="{DF363163-C9CC-4DEC-A379-3AF45C025E3A}" type="pres">
      <dgm:prSet presAssocID="{BA566698-B180-4C6C-A649-6BD645E87D99}" presName="iconBgRect" presStyleLbl="bgShp" presStyleIdx="1" presStyleCnt="4"/>
      <dgm:spPr>
        <a:prstGeom prst="round2DiagRect">
          <a:avLst>
            <a:gd name="adj1" fmla="val 29727"/>
            <a:gd name="adj2" fmla="val 0"/>
          </a:avLst>
        </a:prstGeom>
      </dgm:spPr>
    </dgm:pt>
    <dgm:pt modelId="{A5B712A4-36A9-479E-96C5-8442B8439740}" type="pres">
      <dgm:prSet presAssocID="{BA566698-B180-4C6C-A649-6BD645E87D99}"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near Graph with solid fill"/>
        </a:ext>
      </dgm:extLst>
    </dgm:pt>
    <dgm:pt modelId="{B6D11647-507A-46AB-9C96-88135E09580E}" type="pres">
      <dgm:prSet presAssocID="{BA566698-B180-4C6C-A649-6BD645E87D99}" presName="spaceRect" presStyleCnt="0"/>
      <dgm:spPr/>
    </dgm:pt>
    <dgm:pt modelId="{0E5268AF-0F78-42A6-82A6-B456EC3EF113}" type="pres">
      <dgm:prSet presAssocID="{BA566698-B180-4C6C-A649-6BD645E87D99}" presName="textRect" presStyleLbl="revTx" presStyleIdx="1" presStyleCnt="4">
        <dgm:presLayoutVars>
          <dgm:chMax val="1"/>
          <dgm:chPref val="1"/>
        </dgm:presLayoutVars>
      </dgm:prSet>
      <dgm:spPr/>
    </dgm:pt>
    <dgm:pt modelId="{ACA9AF9E-E8D3-44B7-BE96-BC7DB7B43687}" type="pres">
      <dgm:prSet presAssocID="{0603182A-097F-4200-AA64-4DF350B725BE}" presName="sibTrans" presStyleCnt="0"/>
      <dgm:spPr/>
    </dgm:pt>
    <dgm:pt modelId="{1552C8DA-39CB-4B94-872D-B7E06503DD8A}" type="pres">
      <dgm:prSet presAssocID="{65F02AC1-6B24-44ED-A3CF-1B56E0C9B6EB}" presName="compNode" presStyleCnt="0"/>
      <dgm:spPr/>
    </dgm:pt>
    <dgm:pt modelId="{D31588BC-C7BC-43D2-A4FD-A09A2C376AE5}" type="pres">
      <dgm:prSet presAssocID="{65F02AC1-6B24-44ED-A3CF-1B56E0C9B6EB}" presName="iconBgRect" presStyleLbl="bgShp" presStyleIdx="2" presStyleCnt="4"/>
      <dgm:spPr>
        <a:prstGeom prst="round2DiagRect">
          <a:avLst>
            <a:gd name="adj1" fmla="val 29727"/>
            <a:gd name="adj2" fmla="val 0"/>
          </a:avLst>
        </a:prstGeom>
      </dgm:spPr>
    </dgm:pt>
    <dgm:pt modelId="{2EBE7725-9D9E-439B-B59D-53EBC20F2811}" type="pres">
      <dgm:prSet presAssocID="{65F02AC1-6B24-44ED-A3CF-1B56E0C9B6E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thernet with solid fill"/>
        </a:ext>
      </dgm:extLst>
    </dgm:pt>
    <dgm:pt modelId="{23890A63-4611-4533-B150-DF1DE0047A8B}" type="pres">
      <dgm:prSet presAssocID="{65F02AC1-6B24-44ED-A3CF-1B56E0C9B6EB}" presName="spaceRect" presStyleCnt="0"/>
      <dgm:spPr/>
    </dgm:pt>
    <dgm:pt modelId="{336B782E-43CA-4A62-B490-00999B1DA131}" type="pres">
      <dgm:prSet presAssocID="{65F02AC1-6B24-44ED-A3CF-1B56E0C9B6EB}" presName="textRect" presStyleLbl="revTx" presStyleIdx="2" presStyleCnt="4">
        <dgm:presLayoutVars>
          <dgm:chMax val="1"/>
          <dgm:chPref val="1"/>
        </dgm:presLayoutVars>
      </dgm:prSet>
      <dgm:spPr/>
    </dgm:pt>
    <dgm:pt modelId="{0370E9CD-A357-4D64-9AF3-F0222FE2C886}" type="pres">
      <dgm:prSet presAssocID="{B2837D84-ED63-42AC-B512-5976CB8F9E07}" presName="sibTrans" presStyleCnt="0"/>
      <dgm:spPr/>
    </dgm:pt>
    <dgm:pt modelId="{3D8424F4-B195-4F9D-B960-808BF9DFB8EA}" type="pres">
      <dgm:prSet presAssocID="{48D4D100-C92B-4B78-8E5A-0DD815E6A43F}" presName="compNode" presStyleCnt="0"/>
      <dgm:spPr/>
    </dgm:pt>
    <dgm:pt modelId="{DE6FC5B5-23C6-4E14-9158-0161EEDDC2A0}" type="pres">
      <dgm:prSet presAssocID="{48D4D100-C92B-4B78-8E5A-0DD815E6A43F}" presName="iconBgRect" presStyleLbl="bgShp" presStyleIdx="3" presStyleCnt="4"/>
      <dgm:spPr>
        <a:prstGeom prst="round2DiagRect">
          <a:avLst>
            <a:gd name="adj1" fmla="val 29727"/>
            <a:gd name="adj2" fmla="val 0"/>
          </a:avLst>
        </a:prstGeom>
      </dgm:spPr>
    </dgm:pt>
    <dgm:pt modelId="{C6FCE6DC-0862-47DF-9EF2-D3182268974B}" type="pres">
      <dgm:prSet presAssocID="{48D4D100-C92B-4B78-8E5A-0DD815E6A43F}"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esearch with solid fill"/>
        </a:ext>
      </dgm:extLst>
    </dgm:pt>
    <dgm:pt modelId="{BEFED40B-5A08-42ED-94E6-367AC4E39B31}" type="pres">
      <dgm:prSet presAssocID="{48D4D100-C92B-4B78-8E5A-0DD815E6A43F}" presName="spaceRect" presStyleCnt="0"/>
      <dgm:spPr/>
    </dgm:pt>
    <dgm:pt modelId="{54969988-E51E-493F-AABD-B4564BB05049}" type="pres">
      <dgm:prSet presAssocID="{48D4D100-C92B-4B78-8E5A-0DD815E6A43F}" presName="textRect" presStyleLbl="revTx" presStyleIdx="3" presStyleCnt="4">
        <dgm:presLayoutVars>
          <dgm:chMax val="1"/>
          <dgm:chPref val="1"/>
        </dgm:presLayoutVars>
      </dgm:prSet>
      <dgm:spPr/>
    </dgm:pt>
  </dgm:ptLst>
  <dgm:cxnLst>
    <dgm:cxn modelId="{0C72B210-AF46-4409-8D19-45DCEC942F2C}" type="presOf" srcId="{65F02AC1-6B24-44ED-A3CF-1B56E0C9B6EB}" destId="{336B782E-43CA-4A62-B490-00999B1DA131}" srcOrd="0" destOrd="0" presId="urn:microsoft.com/office/officeart/2018/5/layout/IconLeafLabelList"/>
    <dgm:cxn modelId="{76C31863-E8DB-4A22-B3B9-9064EB9AF1EF}" type="presOf" srcId="{BA566698-B180-4C6C-A649-6BD645E87D99}" destId="{0E5268AF-0F78-42A6-82A6-B456EC3EF113}" srcOrd="0" destOrd="0" presId="urn:microsoft.com/office/officeart/2018/5/layout/IconLeafLabelList"/>
    <dgm:cxn modelId="{5F093A8C-A8FE-4662-B0FF-A1A2899C31B4}" type="presOf" srcId="{5E8B051F-8839-4A10-9B30-0E7D763E5E7F}" destId="{D5012A1A-9AC9-4D56-BEB3-F0A4FC209380}" srcOrd="0" destOrd="0" presId="urn:microsoft.com/office/officeart/2018/5/layout/IconLeafLabelList"/>
    <dgm:cxn modelId="{4AD0DF9B-2A9E-4D63-AB6F-C23B835B782C}" srcId="{5E8B051F-8839-4A10-9B30-0E7D763E5E7F}" destId="{BA566698-B180-4C6C-A649-6BD645E87D99}" srcOrd="1" destOrd="0" parTransId="{C03CAEBC-5115-4CC0-A555-C6C46A5C8EBD}" sibTransId="{0603182A-097F-4200-AA64-4DF350B725BE}"/>
    <dgm:cxn modelId="{D4D130A7-46D1-48EF-B60B-F4864DCDA2B1}" srcId="{5E8B051F-8839-4A10-9B30-0E7D763E5E7F}" destId="{2AF0331C-5072-4456-9228-9594C084E005}" srcOrd="0" destOrd="0" parTransId="{3D2D550B-B764-434B-A6C9-A7CC9F49E4E4}" sibTransId="{B1D2D4DB-6DCB-4FF4-A097-1A537F96263E}"/>
    <dgm:cxn modelId="{B81644C1-93A3-4CB1-B6FB-5AECDFBB04A7}" srcId="{5E8B051F-8839-4A10-9B30-0E7D763E5E7F}" destId="{48D4D100-C92B-4B78-8E5A-0DD815E6A43F}" srcOrd="3" destOrd="0" parTransId="{67A38822-0211-4C88-991F-13F1CC79774C}" sibTransId="{B0247AEB-33FA-4CD6-9387-18AB2633E370}"/>
    <dgm:cxn modelId="{0D2E03DE-3A3E-4A02-8B42-1E400ACA579B}" srcId="{5E8B051F-8839-4A10-9B30-0E7D763E5E7F}" destId="{65F02AC1-6B24-44ED-A3CF-1B56E0C9B6EB}" srcOrd="2" destOrd="0" parTransId="{DDBA8385-8339-4E94-BFF6-CCF87370DE2A}" sibTransId="{B2837D84-ED63-42AC-B512-5976CB8F9E07}"/>
    <dgm:cxn modelId="{EBB4C4E6-4C42-40D8-9E2E-E4DC73D6FCB3}" type="presOf" srcId="{48D4D100-C92B-4B78-8E5A-0DD815E6A43F}" destId="{54969988-E51E-493F-AABD-B4564BB05049}" srcOrd="0" destOrd="0" presId="urn:microsoft.com/office/officeart/2018/5/layout/IconLeafLabelList"/>
    <dgm:cxn modelId="{9106BBEF-918A-41D7-9D56-162F97E80ACA}" type="presOf" srcId="{2AF0331C-5072-4456-9228-9594C084E005}" destId="{348B01B4-06E9-4E2D-9F1F-A97D917B23D8}" srcOrd="0" destOrd="0" presId="urn:microsoft.com/office/officeart/2018/5/layout/IconLeafLabelList"/>
    <dgm:cxn modelId="{F17D5B56-9E4E-4B21-B99C-A11D1D86F1C8}" type="presParOf" srcId="{D5012A1A-9AC9-4D56-BEB3-F0A4FC209380}" destId="{ACB0E84F-E137-45B6-BF06-F3808475D28E}" srcOrd="0" destOrd="0" presId="urn:microsoft.com/office/officeart/2018/5/layout/IconLeafLabelList"/>
    <dgm:cxn modelId="{5231CE9C-667A-4B43-8983-C2DA4E8930A7}" type="presParOf" srcId="{ACB0E84F-E137-45B6-BF06-F3808475D28E}" destId="{F2E240D1-9C81-4BAA-8004-DD1A291A283F}" srcOrd="0" destOrd="0" presId="urn:microsoft.com/office/officeart/2018/5/layout/IconLeafLabelList"/>
    <dgm:cxn modelId="{22B305EF-2FA0-47F1-9DE8-2688096F3882}" type="presParOf" srcId="{ACB0E84F-E137-45B6-BF06-F3808475D28E}" destId="{4180F67E-7533-417F-A6FE-0E273E0DF8FB}" srcOrd="1" destOrd="0" presId="urn:microsoft.com/office/officeart/2018/5/layout/IconLeafLabelList"/>
    <dgm:cxn modelId="{0623E327-6A4C-4732-AD18-391C77916D4B}" type="presParOf" srcId="{ACB0E84F-E137-45B6-BF06-F3808475D28E}" destId="{0A99590C-015E-47D0-B478-11D649340243}" srcOrd="2" destOrd="0" presId="urn:microsoft.com/office/officeart/2018/5/layout/IconLeafLabelList"/>
    <dgm:cxn modelId="{51B2B7BD-AEB4-4E16-836A-240E1B47BC3F}" type="presParOf" srcId="{ACB0E84F-E137-45B6-BF06-F3808475D28E}" destId="{348B01B4-06E9-4E2D-9F1F-A97D917B23D8}" srcOrd="3" destOrd="0" presId="urn:microsoft.com/office/officeart/2018/5/layout/IconLeafLabelList"/>
    <dgm:cxn modelId="{DBC429BB-F948-4AF7-B1ED-1F6AB892B7E8}" type="presParOf" srcId="{D5012A1A-9AC9-4D56-BEB3-F0A4FC209380}" destId="{74C972FC-CA98-48F9-AECD-D04B423F91C9}" srcOrd="1" destOrd="0" presId="urn:microsoft.com/office/officeart/2018/5/layout/IconLeafLabelList"/>
    <dgm:cxn modelId="{DBF8C37A-3B86-4A46-9600-263F8122BC3E}" type="presParOf" srcId="{D5012A1A-9AC9-4D56-BEB3-F0A4FC209380}" destId="{22405E03-2442-4915-915D-A9D6282CB028}" srcOrd="2" destOrd="0" presId="urn:microsoft.com/office/officeart/2018/5/layout/IconLeafLabelList"/>
    <dgm:cxn modelId="{890B8DD9-D8D2-4209-B7D2-DDE67BF25B4F}" type="presParOf" srcId="{22405E03-2442-4915-915D-A9D6282CB028}" destId="{DF363163-C9CC-4DEC-A379-3AF45C025E3A}" srcOrd="0" destOrd="0" presId="urn:microsoft.com/office/officeart/2018/5/layout/IconLeafLabelList"/>
    <dgm:cxn modelId="{1044266E-9368-4421-A04E-74C1B791EB94}" type="presParOf" srcId="{22405E03-2442-4915-915D-A9D6282CB028}" destId="{A5B712A4-36A9-479E-96C5-8442B8439740}" srcOrd="1" destOrd="0" presId="urn:microsoft.com/office/officeart/2018/5/layout/IconLeafLabelList"/>
    <dgm:cxn modelId="{032154D1-D9F0-419A-B45E-9A1E06896A40}" type="presParOf" srcId="{22405E03-2442-4915-915D-A9D6282CB028}" destId="{B6D11647-507A-46AB-9C96-88135E09580E}" srcOrd="2" destOrd="0" presId="urn:microsoft.com/office/officeart/2018/5/layout/IconLeafLabelList"/>
    <dgm:cxn modelId="{FB73F433-E87A-4867-B4A9-62F2B078F4EA}" type="presParOf" srcId="{22405E03-2442-4915-915D-A9D6282CB028}" destId="{0E5268AF-0F78-42A6-82A6-B456EC3EF113}" srcOrd="3" destOrd="0" presId="urn:microsoft.com/office/officeart/2018/5/layout/IconLeafLabelList"/>
    <dgm:cxn modelId="{AAEFDD39-96A0-457D-96F8-1E4047FD5096}" type="presParOf" srcId="{D5012A1A-9AC9-4D56-BEB3-F0A4FC209380}" destId="{ACA9AF9E-E8D3-44B7-BE96-BC7DB7B43687}" srcOrd="3" destOrd="0" presId="urn:microsoft.com/office/officeart/2018/5/layout/IconLeafLabelList"/>
    <dgm:cxn modelId="{D2990EDB-EA6F-405C-BF9F-59FBDFBF370E}" type="presParOf" srcId="{D5012A1A-9AC9-4D56-BEB3-F0A4FC209380}" destId="{1552C8DA-39CB-4B94-872D-B7E06503DD8A}" srcOrd="4" destOrd="0" presId="urn:microsoft.com/office/officeart/2018/5/layout/IconLeafLabelList"/>
    <dgm:cxn modelId="{926C3B9C-16AE-4E5B-B3B2-8447B21371C8}" type="presParOf" srcId="{1552C8DA-39CB-4B94-872D-B7E06503DD8A}" destId="{D31588BC-C7BC-43D2-A4FD-A09A2C376AE5}" srcOrd="0" destOrd="0" presId="urn:microsoft.com/office/officeart/2018/5/layout/IconLeafLabelList"/>
    <dgm:cxn modelId="{DA4E5690-D0E6-4F1D-9425-54D62854A5FF}" type="presParOf" srcId="{1552C8DA-39CB-4B94-872D-B7E06503DD8A}" destId="{2EBE7725-9D9E-439B-B59D-53EBC20F2811}" srcOrd="1" destOrd="0" presId="urn:microsoft.com/office/officeart/2018/5/layout/IconLeafLabelList"/>
    <dgm:cxn modelId="{ABCF45F4-5970-476C-B03B-E85F72119E89}" type="presParOf" srcId="{1552C8DA-39CB-4B94-872D-B7E06503DD8A}" destId="{23890A63-4611-4533-B150-DF1DE0047A8B}" srcOrd="2" destOrd="0" presId="urn:microsoft.com/office/officeart/2018/5/layout/IconLeafLabelList"/>
    <dgm:cxn modelId="{925FD410-F1F7-4686-9946-B5C84319C5FB}" type="presParOf" srcId="{1552C8DA-39CB-4B94-872D-B7E06503DD8A}" destId="{336B782E-43CA-4A62-B490-00999B1DA131}" srcOrd="3" destOrd="0" presId="urn:microsoft.com/office/officeart/2018/5/layout/IconLeafLabelList"/>
    <dgm:cxn modelId="{17AFEF93-20F7-4C0C-BD71-2CE3CD91A0C1}" type="presParOf" srcId="{D5012A1A-9AC9-4D56-BEB3-F0A4FC209380}" destId="{0370E9CD-A357-4D64-9AF3-F0222FE2C886}" srcOrd="5" destOrd="0" presId="urn:microsoft.com/office/officeart/2018/5/layout/IconLeafLabelList"/>
    <dgm:cxn modelId="{4046707E-4DA8-45FE-A08F-9583E63EC1EE}" type="presParOf" srcId="{D5012A1A-9AC9-4D56-BEB3-F0A4FC209380}" destId="{3D8424F4-B195-4F9D-B960-808BF9DFB8EA}" srcOrd="6" destOrd="0" presId="urn:microsoft.com/office/officeart/2018/5/layout/IconLeafLabelList"/>
    <dgm:cxn modelId="{72FABBAE-6927-42FE-B0D1-959B283742FC}" type="presParOf" srcId="{3D8424F4-B195-4F9D-B960-808BF9DFB8EA}" destId="{DE6FC5B5-23C6-4E14-9158-0161EEDDC2A0}" srcOrd="0" destOrd="0" presId="urn:microsoft.com/office/officeart/2018/5/layout/IconLeafLabelList"/>
    <dgm:cxn modelId="{078BB761-3192-498A-86C4-195800273751}" type="presParOf" srcId="{3D8424F4-B195-4F9D-B960-808BF9DFB8EA}" destId="{C6FCE6DC-0862-47DF-9EF2-D3182268974B}" srcOrd="1" destOrd="0" presId="urn:microsoft.com/office/officeart/2018/5/layout/IconLeafLabelList"/>
    <dgm:cxn modelId="{2500762A-17EF-44DD-8DDF-CBF5BA08ACD7}" type="presParOf" srcId="{3D8424F4-B195-4F9D-B960-808BF9DFB8EA}" destId="{BEFED40B-5A08-42ED-94E6-367AC4E39B31}" srcOrd="2" destOrd="0" presId="urn:microsoft.com/office/officeart/2018/5/layout/IconLeafLabelList"/>
    <dgm:cxn modelId="{8FFB5AF7-441A-449C-8FA5-0EAAE05FBD97}" type="presParOf" srcId="{3D8424F4-B195-4F9D-B960-808BF9DFB8EA}" destId="{54969988-E51E-493F-AABD-B4564BB0504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8B051F-8839-4A10-9B30-0E7D763E5E7F}"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2AF0331C-5072-4456-9228-9594C084E005}">
      <dgm:prSet/>
      <dgm:spPr/>
      <dgm:t>
        <a:bodyPr/>
        <a:lstStyle/>
        <a:p>
          <a:pPr>
            <a:lnSpc>
              <a:spcPct val="100000"/>
            </a:lnSpc>
            <a:defRPr cap="all"/>
          </a:pPr>
          <a:r>
            <a:rPr lang="en-US"/>
            <a:t>Problem formulation</a:t>
          </a:r>
        </a:p>
      </dgm:t>
    </dgm:pt>
    <dgm:pt modelId="{3D2D550B-B764-434B-A6C9-A7CC9F49E4E4}" type="parTrans" cxnId="{D4D130A7-46D1-48EF-B60B-F4864DCDA2B1}">
      <dgm:prSet/>
      <dgm:spPr/>
      <dgm:t>
        <a:bodyPr/>
        <a:lstStyle/>
        <a:p>
          <a:endParaRPr lang="en-US"/>
        </a:p>
      </dgm:t>
    </dgm:pt>
    <dgm:pt modelId="{B1D2D4DB-6DCB-4FF4-A097-1A537F96263E}" type="sibTrans" cxnId="{D4D130A7-46D1-48EF-B60B-F4864DCDA2B1}">
      <dgm:prSet/>
      <dgm:spPr/>
      <dgm:t>
        <a:bodyPr/>
        <a:lstStyle/>
        <a:p>
          <a:endParaRPr lang="en-US"/>
        </a:p>
      </dgm:t>
    </dgm:pt>
    <dgm:pt modelId="{BA566698-B180-4C6C-A649-6BD645E87D99}">
      <dgm:prSet/>
      <dgm:spPr/>
      <dgm:t>
        <a:bodyPr/>
        <a:lstStyle/>
        <a:p>
          <a:pPr>
            <a:lnSpc>
              <a:spcPct val="100000"/>
            </a:lnSpc>
            <a:defRPr cap="all"/>
          </a:pPr>
          <a:r>
            <a:rPr lang="en-US"/>
            <a:t>Graphical Approaches</a:t>
          </a:r>
        </a:p>
      </dgm:t>
    </dgm:pt>
    <dgm:pt modelId="{C03CAEBC-5115-4CC0-A555-C6C46A5C8EBD}" type="parTrans" cxnId="{4AD0DF9B-2A9E-4D63-AB6F-C23B835B782C}">
      <dgm:prSet/>
      <dgm:spPr/>
      <dgm:t>
        <a:bodyPr/>
        <a:lstStyle/>
        <a:p>
          <a:endParaRPr lang="en-US"/>
        </a:p>
      </dgm:t>
    </dgm:pt>
    <dgm:pt modelId="{0603182A-097F-4200-AA64-4DF350B725BE}" type="sibTrans" cxnId="{4AD0DF9B-2A9E-4D63-AB6F-C23B835B782C}">
      <dgm:prSet/>
      <dgm:spPr/>
      <dgm:t>
        <a:bodyPr/>
        <a:lstStyle/>
        <a:p>
          <a:endParaRPr lang="en-US"/>
        </a:p>
      </dgm:t>
    </dgm:pt>
    <dgm:pt modelId="{65F02AC1-6B24-44ED-A3CF-1B56E0C9B6EB}">
      <dgm:prSet/>
      <dgm:spPr/>
      <dgm:t>
        <a:bodyPr/>
        <a:lstStyle/>
        <a:p>
          <a:pPr>
            <a:lnSpc>
              <a:spcPct val="100000"/>
            </a:lnSpc>
            <a:defRPr cap="all"/>
          </a:pPr>
          <a:r>
            <a:rPr lang="en-US"/>
            <a:t>Solver-based solutions</a:t>
          </a:r>
        </a:p>
      </dgm:t>
    </dgm:pt>
    <dgm:pt modelId="{DDBA8385-8339-4E94-BFF6-CCF87370DE2A}" type="parTrans" cxnId="{0D2E03DE-3A3E-4A02-8B42-1E400ACA579B}">
      <dgm:prSet/>
      <dgm:spPr/>
      <dgm:t>
        <a:bodyPr/>
        <a:lstStyle/>
        <a:p>
          <a:endParaRPr lang="en-US"/>
        </a:p>
      </dgm:t>
    </dgm:pt>
    <dgm:pt modelId="{B2837D84-ED63-42AC-B512-5976CB8F9E07}" type="sibTrans" cxnId="{0D2E03DE-3A3E-4A02-8B42-1E400ACA579B}">
      <dgm:prSet/>
      <dgm:spPr/>
      <dgm:t>
        <a:bodyPr/>
        <a:lstStyle/>
        <a:p>
          <a:endParaRPr lang="en-US"/>
        </a:p>
      </dgm:t>
    </dgm:pt>
    <dgm:pt modelId="{48D4D100-C92B-4B78-8E5A-0DD815E6A43F}">
      <dgm:prSet/>
      <dgm:spPr/>
      <dgm:t>
        <a:bodyPr/>
        <a:lstStyle/>
        <a:p>
          <a:pPr>
            <a:lnSpc>
              <a:spcPct val="100000"/>
            </a:lnSpc>
            <a:defRPr cap="all"/>
          </a:pPr>
          <a:r>
            <a:rPr lang="en-US"/>
            <a:t>Sensitivity analysis</a:t>
          </a:r>
        </a:p>
      </dgm:t>
    </dgm:pt>
    <dgm:pt modelId="{67A38822-0211-4C88-991F-13F1CC79774C}" type="parTrans" cxnId="{B81644C1-93A3-4CB1-B6FB-5AECDFBB04A7}">
      <dgm:prSet/>
      <dgm:spPr/>
      <dgm:t>
        <a:bodyPr/>
        <a:lstStyle/>
        <a:p>
          <a:endParaRPr lang="en-US"/>
        </a:p>
      </dgm:t>
    </dgm:pt>
    <dgm:pt modelId="{B0247AEB-33FA-4CD6-9387-18AB2633E370}" type="sibTrans" cxnId="{B81644C1-93A3-4CB1-B6FB-5AECDFBB04A7}">
      <dgm:prSet/>
      <dgm:spPr/>
      <dgm:t>
        <a:bodyPr/>
        <a:lstStyle/>
        <a:p>
          <a:endParaRPr lang="en-US"/>
        </a:p>
      </dgm:t>
    </dgm:pt>
    <dgm:pt modelId="{D5012A1A-9AC9-4D56-BEB3-F0A4FC209380}" type="pres">
      <dgm:prSet presAssocID="{5E8B051F-8839-4A10-9B30-0E7D763E5E7F}" presName="root" presStyleCnt="0">
        <dgm:presLayoutVars>
          <dgm:dir/>
          <dgm:resizeHandles val="exact"/>
        </dgm:presLayoutVars>
      </dgm:prSet>
      <dgm:spPr/>
    </dgm:pt>
    <dgm:pt modelId="{ACB0E84F-E137-45B6-BF06-F3808475D28E}" type="pres">
      <dgm:prSet presAssocID="{2AF0331C-5072-4456-9228-9594C084E005}" presName="compNode" presStyleCnt="0"/>
      <dgm:spPr/>
    </dgm:pt>
    <dgm:pt modelId="{F2E240D1-9C81-4BAA-8004-DD1A291A283F}" type="pres">
      <dgm:prSet presAssocID="{2AF0331C-5072-4456-9228-9594C084E005}" presName="iconBgRect" presStyleLbl="bgShp" presStyleIdx="0" presStyleCnt="4"/>
      <dgm:spPr>
        <a:prstGeom prst="round2DiagRect">
          <a:avLst>
            <a:gd name="adj1" fmla="val 29727"/>
            <a:gd name="adj2" fmla="val 0"/>
          </a:avLst>
        </a:prstGeom>
      </dgm:spPr>
    </dgm:pt>
    <dgm:pt modelId="{4180F67E-7533-417F-A6FE-0E273E0DF8FB}" type="pres">
      <dgm:prSet presAssocID="{2AF0331C-5072-4456-9228-9594C084E0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0A99590C-015E-47D0-B478-11D649340243}" type="pres">
      <dgm:prSet presAssocID="{2AF0331C-5072-4456-9228-9594C084E005}" presName="spaceRect" presStyleCnt="0"/>
      <dgm:spPr/>
    </dgm:pt>
    <dgm:pt modelId="{348B01B4-06E9-4E2D-9F1F-A97D917B23D8}" type="pres">
      <dgm:prSet presAssocID="{2AF0331C-5072-4456-9228-9594C084E005}" presName="textRect" presStyleLbl="revTx" presStyleIdx="0" presStyleCnt="4">
        <dgm:presLayoutVars>
          <dgm:chMax val="1"/>
          <dgm:chPref val="1"/>
        </dgm:presLayoutVars>
      </dgm:prSet>
      <dgm:spPr/>
    </dgm:pt>
    <dgm:pt modelId="{74C972FC-CA98-48F9-AECD-D04B423F91C9}" type="pres">
      <dgm:prSet presAssocID="{B1D2D4DB-6DCB-4FF4-A097-1A537F96263E}" presName="sibTrans" presStyleCnt="0"/>
      <dgm:spPr/>
    </dgm:pt>
    <dgm:pt modelId="{22405E03-2442-4915-915D-A9D6282CB028}" type="pres">
      <dgm:prSet presAssocID="{BA566698-B180-4C6C-A649-6BD645E87D99}" presName="compNode" presStyleCnt="0"/>
      <dgm:spPr/>
    </dgm:pt>
    <dgm:pt modelId="{DF363163-C9CC-4DEC-A379-3AF45C025E3A}" type="pres">
      <dgm:prSet presAssocID="{BA566698-B180-4C6C-A649-6BD645E87D99}" presName="iconBgRect" presStyleLbl="bgShp" presStyleIdx="1" presStyleCnt="4"/>
      <dgm:spPr>
        <a:prstGeom prst="round2DiagRect">
          <a:avLst>
            <a:gd name="adj1" fmla="val 29727"/>
            <a:gd name="adj2" fmla="val 0"/>
          </a:avLst>
        </a:prstGeom>
      </dgm:spPr>
    </dgm:pt>
    <dgm:pt modelId="{A5B712A4-36A9-479E-96C5-8442B8439740}" type="pres">
      <dgm:prSet presAssocID="{BA566698-B180-4C6C-A649-6BD645E87D99}"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near Graph with solid fill"/>
        </a:ext>
      </dgm:extLst>
    </dgm:pt>
    <dgm:pt modelId="{B6D11647-507A-46AB-9C96-88135E09580E}" type="pres">
      <dgm:prSet presAssocID="{BA566698-B180-4C6C-A649-6BD645E87D99}" presName="spaceRect" presStyleCnt="0"/>
      <dgm:spPr/>
    </dgm:pt>
    <dgm:pt modelId="{0E5268AF-0F78-42A6-82A6-B456EC3EF113}" type="pres">
      <dgm:prSet presAssocID="{BA566698-B180-4C6C-A649-6BD645E87D99}" presName="textRect" presStyleLbl="revTx" presStyleIdx="1" presStyleCnt="4">
        <dgm:presLayoutVars>
          <dgm:chMax val="1"/>
          <dgm:chPref val="1"/>
        </dgm:presLayoutVars>
      </dgm:prSet>
      <dgm:spPr/>
    </dgm:pt>
    <dgm:pt modelId="{ACA9AF9E-E8D3-44B7-BE96-BC7DB7B43687}" type="pres">
      <dgm:prSet presAssocID="{0603182A-097F-4200-AA64-4DF350B725BE}" presName="sibTrans" presStyleCnt="0"/>
      <dgm:spPr/>
    </dgm:pt>
    <dgm:pt modelId="{1552C8DA-39CB-4B94-872D-B7E06503DD8A}" type="pres">
      <dgm:prSet presAssocID="{65F02AC1-6B24-44ED-A3CF-1B56E0C9B6EB}" presName="compNode" presStyleCnt="0"/>
      <dgm:spPr/>
    </dgm:pt>
    <dgm:pt modelId="{D31588BC-C7BC-43D2-A4FD-A09A2C376AE5}" type="pres">
      <dgm:prSet presAssocID="{65F02AC1-6B24-44ED-A3CF-1B56E0C9B6EB}" presName="iconBgRect" presStyleLbl="bgShp" presStyleIdx="2" presStyleCnt="4"/>
      <dgm:spPr>
        <a:prstGeom prst="round2DiagRect">
          <a:avLst>
            <a:gd name="adj1" fmla="val 29727"/>
            <a:gd name="adj2" fmla="val 0"/>
          </a:avLst>
        </a:prstGeom>
      </dgm:spPr>
    </dgm:pt>
    <dgm:pt modelId="{2EBE7725-9D9E-439B-B59D-53EBC20F2811}" type="pres">
      <dgm:prSet presAssocID="{65F02AC1-6B24-44ED-A3CF-1B56E0C9B6E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thernet with solid fill"/>
        </a:ext>
      </dgm:extLst>
    </dgm:pt>
    <dgm:pt modelId="{23890A63-4611-4533-B150-DF1DE0047A8B}" type="pres">
      <dgm:prSet presAssocID="{65F02AC1-6B24-44ED-A3CF-1B56E0C9B6EB}" presName="spaceRect" presStyleCnt="0"/>
      <dgm:spPr/>
    </dgm:pt>
    <dgm:pt modelId="{336B782E-43CA-4A62-B490-00999B1DA131}" type="pres">
      <dgm:prSet presAssocID="{65F02AC1-6B24-44ED-A3CF-1B56E0C9B6EB}" presName="textRect" presStyleLbl="revTx" presStyleIdx="2" presStyleCnt="4">
        <dgm:presLayoutVars>
          <dgm:chMax val="1"/>
          <dgm:chPref val="1"/>
        </dgm:presLayoutVars>
      </dgm:prSet>
      <dgm:spPr/>
    </dgm:pt>
    <dgm:pt modelId="{0370E9CD-A357-4D64-9AF3-F0222FE2C886}" type="pres">
      <dgm:prSet presAssocID="{B2837D84-ED63-42AC-B512-5976CB8F9E07}" presName="sibTrans" presStyleCnt="0"/>
      <dgm:spPr/>
    </dgm:pt>
    <dgm:pt modelId="{3D8424F4-B195-4F9D-B960-808BF9DFB8EA}" type="pres">
      <dgm:prSet presAssocID="{48D4D100-C92B-4B78-8E5A-0DD815E6A43F}" presName="compNode" presStyleCnt="0"/>
      <dgm:spPr/>
    </dgm:pt>
    <dgm:pt modelId="{DE6FC5B5-23C6-4E14-9158-0161EEDDC2A0}" type="pres">
      <dgm:prSet presAssocID="{48D4D100-C92B-4B78-8E5A-0DD815E6A43F}" presName="iconBgRect" presStyleLbl="bgShp" presStyleIdx="3" presStyleCnt="4"/>
      <dgm:spPr>
        <a:prstGeom prst="round2DiagRect">
          <a:avLst>
            <a:gd name="adj1" fmla="val 29727"/>
            <a:gd name="adj2" fmla="val 0"/>
          </a:avLst>
        </a:prstGeom>
      </dgm:spPr>
    </dgm:pt>
    <dgm:pt modelId="{C6FCE6DC-0862-47DF-9EF2-D3182268974B}" type="pres">
      <dgm:prSet presAssocID="{48D4D100-C92B-4B78-8E5A-0DD815E6A43F}"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esearch with solid fill"/>
        </a:ext>
      </dgm:extLst>
    </dgm:pt>
    <dgm:pt modelId="{BEFED40B-5A08-42ED-94E6-367AC4E39B31}" type="pres">
      <dgm:prSet presAssocID="{48D4D100-C92B-4B78-8E5A-0DD815E6A43F}" presName="spaceRect" presStyleCnt="0"/>
      <dgm:spPr/>
    </dgm:pt>
    <dgm:pt modelId="{54969988-E51E-493F-AABD-B4564BB05049}" type="pres">
      <dgm:prSet presAssocID="{48D4D100-C92B-4B78-8E5A-0DD815E6A43F}" presName="textRect" presStyleLbl="revTx" presStyleIdx="3" presStyleCnt="4">
        <dgm:presLayoutVars>
          <dgm:chMax val="1"/>
          <dgm:chPref val="1"/>
        </dgm:presLayoutVars>
      </dgm:prSet>
      <dgm:spPr/>
    </dgm:pt>
  </dgm:ptLst>
  <dgm:cxnLst>
    <dgm:cxn modelId="{0C72B210-AF46-4409-8D19-45DCEC942F2C}" type="presOf" srcId="{65F02AC1-6B24-44ED-A3CF-1B56E0C9B6EB}" destId="{336B782E-43CA-4A62-B490-00999B1DA131}" srcOrd="0" destOrd="0" presId="urn:microsoft.com/office/officeart/2018/5/layout/IconLeafLabelList"/>
    <dgm:cxn modelId="{76C31863-E8DB-4A22-B3B9-9064EB9AF1EF}" type="presOf" srcId="{BA566698-B180-4C6C-A649-6BD645E87D99}" destId="{0E5268AF-0F78-42A6-82A6-B456EC3EF113}" srcOrd="0" destOrd="0" presId="urn:microsoft.com/office/officeart/2018/5/layout/IconLeafLabelList"/>
    <dgm:cxn modelId="{5F093A8C-A8FE-4662-B0FF-A1A2899C31B4}" type="presOf" srcId="{5E8B051F-8839-4A10-9B30-0E7D763E5E7F}" destId="{D5012A1A-9AC9-4D56-BEB3-F0A4FC209380}" srcOrd="0" destOrd="0" presId="urn:microsoft.com/office/officeart/2018/5/layout/IconLeafLabelList"/>
    <dgm:cxn modelId="{4AD0DF9B-2A9E-4D63-AB6F-C23B835B782C}" srcId="{5E8B051F-8839-4A10-9B30-0E7D763E5E7F}" destId="{BA566698-B180-4C6C-A649-6BD645E87D99}" srcOrd="1" destOrd="0" parTransId="{C03CAEBC-5115-4CC0-A555-C6C46A5C8EBD}" sibTransId="{0603182A-097F-4200-AA64-4DF350B725BE}"/>
    <dgm:cxn modelId="{D4D130A7-46D1-48EF-B60B-F4864DCDA2B1}" srcId="{5E8B051F-8839-4A10-9B30-0E7D763E5E7F}" destId="{2AF0331C-5072-4456-9228-9594C084E005}" srcOrd="0" destOrd="0" parTransId="{3D2D550B-B764-434B-A6C9-A7CC9F49E4E4}" sibTransId="{B1D2D4DB-6DCB-4FF4-A097-1A537F96263E}"/>
    <dgm:cxn modelId="{B81644C1-93A3-4CB1-B6FB-5AECDFBB04A7}" srcId="{5E8B051F-8839-4A10-9B30-0E7D763E5E7F}" destId="{48D4D100-C92B-4B78-8E5A-0DD815E6A43F}" srcOrd="3" destOrd="0" parTransId="{67A38822-0211-4C88-991F-13F1CC79774C}" sibTransId="{B0247AEB-33FA-4CD6-9387-18AB2633E370}"/>
    <dgm:cxn modelId="{0D2E03DE-3A3E-4A02-8B42-1E400ACA579B}" srcId="{5E8B051F-8839-4A10-9B30-0E7D763E5E7F}" destId="{65F02AC1-6B24-44ED-A3CF-1B56E0C9B6EB}" srcOrd="2" destOrd="0" parTransId="{DDBA8385-8339-4E94-BFF6-CCF87370DE2A}" sibTransId="{B2837D84-ED63-42AC-B512-5976CB8F9E07}"/>
    <dgm:cxn modelId="{EBB4C4E6-4C42-40D8-9E2E-E4DC73D6FCB3}" type="presOf" srcId="{48D4D100-C92B-4B78-8E5A-0DD815E6A43F}" destId="{54969988-E51E-493F-AABD-B4564BB05049}" srcOrd="0" destOrd="0" presId="urn:microsoft.com/office/officeart/2018/5/layout/IconLeafLabelList"/>
    <dgm:cxn modelId="{9106BBEF-918A-41D7-9D56-162F97E80ACA}" type="presOf" srcId="{2AF0331C-5072-4456-9228-9594C084E005}" destId="{348B01B4-06E9-4E2D-9F1F-A97D917B23D8}" srcOrd="0" destOrd="0" presId="urn:microsoft.com/office/officeart/2018/5/layout/IconLeafLabelList"/>
    <dgm:cxn modelId="{F17D5B56-9E4E-4B21-B99C-A11D1D86F1C8}" type="presParOf" srcId="{D5012A1A-9AC9-4D56-BEB3-F0A4FC209380}" destId="{ACB0E84F-E137-45B6-BF06-F3808475D28E}" srcOrd="0" destOrd="0" presId="urn:microsoft.com/office/officeart/2018/5/layout/IconLeafLabelList"/>
    <dgm:cxn modelId="{5231CE9C-667A-4B43-8983-C2DA4E8930A7}" type="presParOf" srcId="{ACB0E84F-E137-45B6-BF06-F3808475D28E}" destId="{F2E240D1-9C81-4BAA-8004-DD1A291A283F}" srcOrd="0" destOrd="0" presId="urn:microsoft.com/office/officeart/2018/5/layout/IconLeafLabelList"/>
    <dgm:cxn modelId="{22B305EF-2FA0-47F1-9DE8-2688096F3882}" type="presParOf" srcId="{ACB0E84F-E137-45B6-BF06-F3808475D28E}" destId="{4180F67E-7533-417F-A6FE-0E273E0DF8FB}" srcOrd="1" destOrd="0" presId="urn:microsoft.com/office/officeart/2018/5/layout/IconLeafLabelList"/>
    <dgm:cxn modelId="{0623E327-6A4C-4732-AD18-391C77916D4B}" type="presParOf" srcId="{ACB0E84F-E137-45B6-BF06-F3808475D28E}" destId="{0A99590C-015E-47D0-B478-11D649340243}" srcOrd="2" destOrd="0" presId="urn:microsoft.com/office/officeart/2018/5/layout/IconLeafLabelList"/>
    <dgm:cxn modelId="{51B2B7BD-AEB4-4E16-836A-240E1B47BC3F}" type="presParOf" srcId="{ACB0E84F-E137-45B6-BF06-F3808475D28E}" destId="{348B01B4-06E9-4E2D-9F1F-A97D917B23D8}" srcOrd="3" destOrd="0" presId="urn:microsoft.com/office/officeart/2018/5/layout/IconLeafLabelList"/>
    <dgm:cxn modelId="{DBC429BB-F948-4AF7-B1ED-1F6AB892B7E8}" type="presParOf" srcId="{D5012A1A-9AC9-4D56-BEB3-F0A4FC209380}" destId="{74C972FC-CA98-48F9-AECD-D04B423F91C9}" srcOrd="1" destOrd="0" presId="urn:microsoft.com/office/officeart/2018/5/layout/IconLeafLabelList"/>
    <dgm:cxn modelId="{DBF8C37A-3B86-4A46-9600-263F8122BC3E}" type="presParOf" srcId="{D5012A1A-9AC9-4D56-BEB3-F0A4FC209380}" destId="{22405E03-2442-4915-915D-A9D6282CB028}" srcOrd="2" destOrd="0" presId="urn:microsoft.com/office/officeart/2018/5/layout/IconLeafLabelList"/>
    <dgm:cxn modelId="{890B8DD9-D8D2-4209-B7D2-DDE67BF25B4F}" type="presParOf" srcId="{22405E03-2442-4915-915D-A9D6282CB028}" destId="{DF363163-C9CC-4DEC-A379-3AF45C025E3A}" srcOrd="0" destOrd="0" presId="urn:microsoft.com/office/officeart/2018/5/layout/IconLeafLabelList"/>
    <dgm:cxn modelId="{1044266E-9368-4421-A04E-74C1B791EB94}" type="presParOf" srcId="{22405E03-2442-4915-915D-A9D6282CB028}" destId="{A5B712A4-36A9-479E-96C5-8442B8439740}" srcOrd="1" destOrd="0" presId="urn:microsoft.com/office/officeart/2018/5/layout/IconLeafLabelList"/>
    <dgm:cxn modelId="{032154D1-D9F0-419A-B45E-9A1E06896A40}" type="presParOf" srcId="{22405E03-2442-4915-915D-A9D6282CB028}" destId="{B6D11647-507A-46AB-9C96-88135E09580E}" srcOrd="2" destOrd="0" presId="urn:microsoft.com/office/officeart/2018/5/layout/IconLeafLabelList"/>
    <dgm:cxn modelId="{FB73F433-E87A-4867-B4A9-62F2B078F4EA}" type="presParOf" srcId="{22405E03-2442-4915-915D-A9D6282CB028}" destId="{0E5268AF-0F78-42A6-82A6-B456EC3EF113}" srcOrd="3" destOrd="0" presId="urn:microsoft.com/office/officeart/2018/5/layout/IconLeafLabelList"/>
    <dgm:cxn modelId="{AAEFDD39-96A0-457D-96F8-1E4047FD5096}" type="presParOf" srcId="{D5012A1A-9AC9-4D56-BEB3-F0A4FC209380}" destId="{ACA9AF9E-E8D3-44B7-BE96-BC7DB7B43687}" srcOrd="3" destOrd="0" presId="urn:microsoft.com/office/officeart/2018/5/layout/IconLeafLabelList"/>
    <dgm:cxn modelId="{D2990EDB-EA6F-405C-BF9F-59FBDFBF370E}" type="presParOf" srcId="{D5012A1A-9AC9-4D56-BEB3-F0A4FC209380}" destId="{1552C8DA-39CB-4B94-872D-B7E06503DD8A}" srcOrd="4" destOrd="0" presId="urn:microsoft.com/office/officeart/2018/5/layout/IconLeafLabelList"/>
    <dgm:cxn modelId="{926C3B9C-16AE-4E5B-B3B2-8447B21371C8}" type="presParOf" srcId="{1552C8DA-39CB-4B94-872D-B7E06503DD8A}" destId="{D31588BC-C7BC-43D2-A4FD-A09A2C376AE5}" srcOrd="0" destOrd="0" presId="urn:microsoft.com/office/officeart/2018/5/layout/IconLeafLabelList"/>
    <dgm:cxn modelId="{DA4E5690-D0E6-4F1D-9425-54D62854A5FF}" type="presParOf" srcId="{1552C8DA-39CB-4B94-872D-B7E06503DD8A}" destId="{2EBE7725-9D9E-439B-B59D-53EBC20F2811}" srcOrd="1" destOrd="0" presId="urn:microsoft.com/office/officeart/2018/5/layout/IconLeafLabelList"/>
    <dgm:cxn modelId="{ABCF45F4-5970-476C-B03B-E85F72119E89}" type="presParOf" srcId="{1552C8DA-39CB-4B94-872D-B7E06503DD8A}" destId="{23890A63-4611-4533-B150-DF1DE0047A8B}" srcOrd="2" destOrd="0" presId="urn:microsoft.com/office/officeart/2018/5/layout/IconLeafLabelList"/>
    <dgm:cxn modelId="{925FD410-F1F7-4686-9946-B5C84319C5FB}" type="presParOf" srcId="{1552C8DA-39CB-4B94-872D-B7E06503DD8A}" destId="{336B782E-43CA-4A62-B490-00999B1DA131}" srcOrd="3" destOrd="0" presId="urn:microsoft.com/office/officeart/2018/5/layout/IconLeafLabelList"/>
    <dgm:cxn modelId="{17AFEF93-20F7-4C0C-BD71-2CE3CD91A0C1}" type="presParOf" srcId="{D5012A1A-9AC9-4D56-BEB3-F0A4FC209380}" destId="{0370E9CD-A357-4D64-9AF3-F0222FE2C886}" srcOrd="5" destOrd="0" presId="urn:microsoft.com/office/officeart/2018/5/layout/IconLeafLabelList"/>
    <dgm:cxn modelId="{4046707E-4DA8-45FE-A08F-9583E63EC1EE}" type="presParOf" srcId="{D5012A1A-9AC9-4D56-BEB3-F0A4FC209380}" destId="{3D8424F4-B195-4F9D-B960-808BF9DFB8EA}" srcOrd="6" destOrd="0" presId="urn:microsoft.com/office/officeart/2018/5/layout/IconLeafLabelList"/>
    <dgm:cxn modelId="{72FABBAE-6927-42FE-B0D1-959B283742FC}" type="presParOf" srcId="{3D8424F4-B195-4F9D-B960-808BF9DFB8EA}" destId="{DE6FC5B5-23C6-4E14-9158-0161EEDDC2A0}" srcOrd="0" destOrd="0" presId="urn:microsoft.com/office/officeart/2018/5/layout/IconLeafLabelList"/>
    <dgm:cxn modelId="{078BB761-3192-498A-86C4-195800273751}" type="presParOf" srcId="{3D8424F4-B195-4F9D-B960-808BF9DFB8EA}" destId="{C6FCE6DC-0862-47DF-9EF2-D3182268974B}" srcOrd="1" destOrd="0" presId="urn:microsoft.com/office/officeart/2018/5/layout/IconLeafLabelList"/>
    <dgm:cxn modelId="{2500762A-17EF-44DD-8DDF-CBF5BA08ACD7}" type="presParOf" srcId="{3D8424F4-B195-4F9D-B960-808BF9DFB8EA}" destId="{BEFED40B-5A08-42ED-94E6-367AC4E39B31}" srcOrd="2" destOrd="0" presId="urn:microsoft.com/office/officeart/2018/5/layout/IconLeafLabelList"/>
    <dgm:cxn modelId="{8FFB5AF7-441A-449C-8FA5-0EAAE05FBD97}" type="presParOf" srcId="{3D8424F4-B195-4F9D-B960-808BF9DFB8EA}" destId="{54969988-E51E-493F-AABD-B4564BB0504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240D1-9C81-4BAA-8004-DD1A291A283F}">
      <dsp:nvSpPr>
        <dsp:cNvPr id="0" name=""/>
        <dsp:cNvSpPr/>
      </dsp:nvSpPr>
      <dsp:spPr>
        <a:xfrm>
          <a:off x="740776" y="855481"/>
          <a:ext cx="1464285" cy="146428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0F67E-7533-417F-A6FE-0E273E0DF8FB}">
      <dsp:nvSpPr>
        <dsp:cNvPr id="0" name=""/>
        <dsp:cNvSpPr/>
      </dsp:nvSpPr>
      <dsp:spPr>
        <a:xfrm>
          <a:off x="1052836" y="1167542"/>
          <a:ext cx="840163" cy="8401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8B01B4-06E9-4E2D-9F1F-A97D917B23D8}">
      <dsp:nvSpPr>
        <dsp:cNvPr id="0" name=""/>
        <dsp:cNvSpPr/>
      </dsp:nvSpPr>
      <dsp:spPr>
        <a:xfrm>
          <a:off x="27268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Problem formulation</a:t>
          </a:r>
        </a:p>
      </dsp:txBody>
      <dsp:txXfrm>
        <a:off x="272684" y="2775856"/>
        <a:ext cx="2400467" cy="720000"/>
      </dsp:txXfrm>
    </dsp:sp>
    <dsp:sp modelId="{DF363163-C9CC-4DEC-A379-3AF45C025E3A}">
      <dsp:nvSpPr>
        <dsp:cNvPr id="0" name=""/>
        <dsp:cNvSpPr/>
      </dsp:nvSpPr>
      <dsp:spPr>
        <a:xfrm>
          <a:off x="3561325" y="855481"/>
          <a:ext cx="1464285" cy="146428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B712A4-36A9-479E-96C5-8442B8439740}">
      <dsp:nvSpPr>
        <dsp:cNvPr id="0" name=""/>
        <dsp:cNvSpPr/>
      </dsp:nvSpPr>
      <dsp:spPr>
        <a:xfrm>
          <a:off x="3873386" y="1167542"/>
          <a:ext cx="840163" cy="84016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5268AF-0F78-42A6-82A6-B456EC3EF113}">
      <dsp:nvSpPr>
        <dsp:cNvPr id="0" name=""/>
        <dsp:cNvSpPr/>
      </dsp:nvSpPr>
      <dsp:spPr>
        <a:xfrm>
          <a:off x="309323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Graphical Approaches</a:t>
          </a:r>
        </a:p>
      </dsp:txBody>
      <dsp:txXfrm>
        <a:off x="3093234" y="2775856"/>
        <a:ext cx="2400467" cy="720000"/>
      </dsp:txXfrm>
    </dsp:sp>
    <dsp:sp modelId="{D31588BC-C7BC-43D2-A4FD-A09A2C376AE5}">
      <dsp:nvSpPr>
        <dsp:cNvPr id="0" name=""/>
        <dsp:cNvSpPr/>
      </dsp:nvSpPr>
      <dsp:spPr>
        <a:xfrm>
          <a:off x="6381875" y="855481"/>
          <a:ext cx="1464285" cy="146428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E7725-9D9E-439B-B59D-53EBC20F2811}">
      <dsp:nvSpPr>
        <dsp:cNvPr id="0" name=""/>
        <dsp:cNvSpPr/>
      </dsp:nvSpPr>
      <dsp:spPr>
        <a:xfrm>
          <a:off x="6693936" y="1167542"/>
          <a:ext cx="840163" cy="84016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B782E-43CA-4A62-B490-00999B1DA131}">
      <dsp:nvSpPr>
        <dsp:cNvPr id="0" name=""/>
        <dsp:cNvSpPr/>
      </dsp:nvSpPr>
      <dsp:spPr>
        <a:xfrm>
          <a:off x="591378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Solver-based solutions</a:t>
          </a:r>
        </a:p>
      </dsp:txBody>
      <dsp:txXfrm>
        <a:off x="5913784" y="2775856"/>
        <a:ext cx="2400467" cy="720000"/>
      </dsp:txXfrm>
    </dsp:sp>
    <dsp:sp modelId="{DE6FC5B5-23C6-4E14-9158-0161EEDDC2A0}">
      <dsp:nvSpPr>
        <dsp:cNvPr id="0" name=""/>
        <dsp:cNvSpPr/>
      </dsp:nvSpPr>
      <dsp:spPr>
        <a:xfrm>
          <a:off x="9202425" y="855481"/>
          <a:ext cx="1464285" cy="146428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FCE6DC-0862-47DF-9EF2-D3182268974B}">
      <dsp:nvSpPr>
        <dsp:cNvPr id="0" name=""/>
        <dsp:cNvSpPr/>
      </dsp:nvSpPr>
      <dsp:spPr>
        <a:xfrm>
          <a:off x="9514486" y="1167542"/>
          <a:ext cx="840163" cy="84016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969988-E51E-493F-AABD-B4564BB05049}">
      <dsp:nvSpPr>
        <dsp:cNvPr id="0" name=""/>
        <dsp:cNvSpPr/>
      </dsp:nvSpPr>
      <dsp:spPr>
        <a:xfrm>
          <a:off x="873433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Sensitivity analysis</a:t>
          </a:r>
        </a:p>
      </dsp:txBody>
      <dsp:txXfrm>
        <a:off x="8734334" y="2775856"/>
        <a:ext cx="2400467"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240D1-9C81-4BAA-8004-DD1A291A283F}">
      <dsp:nvSpPr>
        <dsp:cNvPr id="0" name=""/>
        <dsp:cNvSpPr/>
      </dsp:nvSpPr>
      <dsp:spPr>
        <a:xfrm>
          <a:off x="740776" y="855481"/>
          <a:ext cx="1464285" cy="146428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0F67E-7533-417F-A6FE-0E273E0DF8FB}">
      <dsp:nvSpPr>
        <dsp:cNvPr id="0" name=""/>
        <dsp:cNvSpPr/>
      </dsp:nvSpPr>
      <dsp:spPr>
        <a:xfrm>
          <a:off x="1052836" y="1167542"/>
          <a:ext cx="840163" cy="8401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8B01B4-06E9-4E2D-9F1F-A97D917B23D8}">
      <dsp:nvSpPr>
        <dsp:cNvPr id="0" name=""/>
        <dsp:cNvSpPr/>
      </dsp:nvSpPr>
      <dsp:spPr>
        <a:xfrm>
          <a:off x="27268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Problem formulation</a:t>
          </a:r>
        </a:p>
      </dsp:txBody>
      <dsp:txXfrm>
        <a:off x="272684" y="2775856"/>
        <a:ext cx="2400467" cy="720000"/>
      </dsp:txXfrm>
    </dsp:sp>
    <dsp:sp modelId="{DF363163-C9CC-4DEC-A379-3AF45C025E3A}">
      <dsp:nvSpPr>
        <dsp:cNvPr id="0" name=""/>
        <dsp:cNvSpPr/>
      </dsp:nvSpPr>
      <dsp:spPr>
        <a:xfrm>
          <a:off x="3561325" y="855481"/>
          <a:ext cx="1464285" cy="146428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B712A4-36A9-479E-96C5-8442B8439740}">
      <dsp:nvSpPr>
        <dsp:cNvPr id="0" name=""/>
        <dsp:cNvSpPr/>
      </dsp:nvSpPr>
      <dsp:spPr>
        <a:xfrm>
          <a:off x="3873386" y="1167542"/>
          <a:ext cx="840163" cy="84016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5268AF-0F78-42A6-82A6-B456EC3EF113}">
      <dsp:nvSpPr>
        <dsp:cNvPr id="0" name=""/>
        <dsp:cNvSpPr/>
      </dsp:nvSpPr>
      <dsp:spPr>
        <a:xfrm>
          <a:off x="309323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Graphical Approaches</a:t>
          </a:r>
        </a:p>
      </dsp:txBody>
      <dsp:txXfrm>
        <a:off x="3093234" y="2775856"/>
        <a:ext cx="2400467" cy="720000"/>
      </dsp:txXfrm>
    </dsp:sp>
    <dsp:sp modelId="{D31588BC-C7BC-43D2-A4FD-A09A2C376AE5}">
      <dsp:nvSpPr>
        <dsp:cNvPr id="0" name=""/>
        <dsp:cNvSpPr/>
      </dsp:nvSpPr>
      <dsp:spPr>
        <a:xfrm>
          <a:off x="6381875" y="855481"/>
          <a:ext cx="1464285" cy="146428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E7725-9D9E-439B-B59D-53EBC20F2811}">
      <dsp:nvSpPr>
        <dsp:cNvPr id="0" name=""/>
        <dsp:cNvSpPr/>
      </dsp:nvSpPr>
      <dsp:spPr>
        <a:xfrm>
          <a:off x="6693936" y="1167542"/>
          <a:ext cx="840163" cy="84016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B782E-43CA-4A62-B490-00999B1DA131}">
      <dsp:nvSpPr>
        <dsp:cNvPr id="0" name=""/>
        <dsp:cNvSpPr/>
      </dsp:nvSpPr>
      <dsp:spPr>
        <a:xfrm>
          <a:off x="591378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Solver-based solutions</a:t>
          </a:r>
        </a:p>
      </dsp:txBody>
      <dsp:txXfrm>
        <a:off x="5913784" y="2775856"/>
        <a:ext cx="2400467" cy="720000"/>
      </dsp:txXfrm>
    </dsp:sp>
    <dsp:sp modelId="{DE6FC5B5-23C6-4E14-9158-0161EEDDC2A0}">
      <dsp:nvSpPr>
        <dsp:cNvPr id="0" name=""/>
        <dsp:cNvSpPr/>
      </dsp:nvSpPr>
      <dsp:spPr>
        <a:xfrm>
          <a:off x="9202425" y="855481"/>
          <a:ext cx="1464285" cy="146428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FCE6DC-0862-47DF-9EF2-D3182268974B}">
      <dsp:nvSpPr>
        <dsp:cNvPr id="0" name=""/>
        <dsp:cNvSpPr/>
      </dsp:nvSpPr>
      <dsp:spPr>
        <a:xfrm>
          <a:off x="9514486" y="1167542"/>
          <a:ext cx="840163" cy="84016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969988-E51E-493F-AABD-B4564BB05049}">
      <dsp:nvSpPr>
        <dsp:cNvPr id="0" name=""/>
        <dsp:cNvSpPr/>
      </dsp:nvSpPr>
      <dsp:spPr>
        <a:xfrm>
          <a:off x="873433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Sensitivity analysis</a:t>
          </a:r>
        </a:p>
      </dsp:txBody>
      <dsp:txXfrm>
        <a:off x="8734334" y="2775856"/>
        <a:ext cx="2400467"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DAEC5-D602-7E4F-8FE6-33F6E790D9F8}" type="datetimeFigureOut">
              <a:rPr lang="en-US" smtClean="0"/>
              <a:t>2/28/22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248E4-18A9-954B-B701-E44EC31DCE20}" type="slidenum">
              <a:rPr lang="en-US" smtClean="0"/>
              <a:t>‹#›</a:t>
            </a:fld>
            <a:endParaRPr lang="en-US"/>
          </a:p>
        </p:txBody>
      </p:sp>
    </p:spTree>
    <p:extLst>
      <p:ext uri="{BB962C8B-B14F-4D97-AF65-F5344CB8AC3E}">
        <p14:creationId xmlns:p14="http://schemas.microsoft.com/office/powerpoint/2010/main" val="3594787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75044-D0D7-6048-9AF2-9A49BB5E90CA}" type="slidenum">
              <a:rPr lang="en-US" smtClean="0"/>
              <a:t>1</a:t>
            </a:fld>
            <a:endParaRPr lang="en-US"/>
          </a:p>
        </p:txBody>
      </p:sp>
    </p:spTree>
    <p:extLst>
      <p:ext uri="{BB962C8B-B14F-4D97-AF65-F5344CB8AC3E}">
        <p14:creationId xmlns:p14="http://schemas.microsoft.com/office/powerpoint/2010/main" val="182838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13</a:t>
            </a:fld>
            <a:endParaRPr lang="en-US"/>
          </a:p>
        </p:txBody>
      </p:sp>
    </p:spTree>
    <p:extLst>
      <p:ext uri="{BB962C8B-B14F-4D97-AF65-F5344CB8AC3E}">
        <p14:creationId xmlns:p14="http://schemas.microsoft.com/office/powerpoint/2010/main" val="2681692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14</a:t>
            </a:fld>
            <a:endParaRPr lang="en-US"/>
          </a:p>
        </p:txBody>
      </p:sp>
    </p:spTree>
    <p:extLst>
      <p:ext uri="{BB962C8B-B14F-4D97-AF65-F5344CB8AC3E}">
        <p14:creationId xmlns:p14="http://schemas.microsoft.com/office/powerpoint/2010/main" val="3373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15</a:t>
            </a:fld>
            <a:endParaRPr lang="en-US"/>
          </a:p>
        </p:txBody>
      </p:sp>
    </p:spTree>
    <p:extLst>
      <p:ext uri="{BB962C8B-B14F-4D97-AF65-F5344CB8AC3E}">
        <p14:creationId xmlns:p14="http://schemas.microsoft.com/office/powerpoint/2010/main" val="77070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16</a:t>
            </a:fld>
            <a:endParaRPr lang="en-US"/>
          </a:p>
        </p:txBody>
      </p:sp>
    </p:spTree>
    <p:extLst>
      <p:ext uri="{BB962C8B-B14F-4D97-AF65-F5344CB8AC3E}">
        <p14:creationId xmlns:p14="http://schemas.microsoft.com/office/powerpoint/2010/main" val="276351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17</a:t>
            </a:fld>
            <a:endParaRPr lang="en-US"/>
          </a:p>
        </p:txBody>
      </p:sp>
    </p:spTree>
    <p:extLst>
      <p:ext uri="{BB962C8B-B14F-4D97-AF65-F5344CB8AC3E}">
        <p14:creationId xmlns:p14="http://schemas.microsoft.com/office/powerpoint/2010/main" val="71804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18</a:t>
            </a:fld>
            <a:endParaRPr lang="en-US"/>
          </a:p>
        </p:txBody>
      </p:sp>
    </p:spTree>
    <p:extLst>
      <p:ext uri="{BB962C8B-B14F-4D97-AF65-F5344CB8AC3E}">
        <p14:creationId xmlns:p14="http://schemas.microsoft.com/office/powerpoint/2010/main" val="3080567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19</a:t>
            </a:fld>
            <a:endParaRPr lang="en-US"/>
          </a:p>
        </p:txBody>
      </p:sp>
    </p:spTree>
    <p:extLst>
      <p:ext uri="{BB962C8B-B14F-4D97-AF65-F5344CB8AC3E}">
        <p14:creationId xmlns:p14="http://schemas.microsoft.com/office/powerpoint/2010/main" val="1267189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20</a:t>
            </a:fld>
            <a:endParaRPr lang="en-US"/>
          </a:p>
        </p:txBody>
      </p:sp>
    </p:spTree>
    <p:extLst>
      <p:ext uri="{BB962C8B-B14F-4D97-AF65-F5344CB8AC3E}">
        <p14:creationId xmlns:p14="http://schemas.microsoft.com/office/powerpoint/2010/main" val="2746224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21</a:t>
            </a:fld>
            <a:endParaRPr lang="en-US"/>
          </a:p>
        </p:txBody>
      </p:sp>
    </p:spTree>
    <p:extLst>
      <p:ext uri="{BB962C8B-B14F-4D97-AF65-F5344CB8AC3E}">
        <p14:creationId xmlns:p14="http://schemas.microsoft.com/office/powerpoint/2010/main" val="2466998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22</a:t>
            </a:fld>
            <a:endParaRPr lang="en-US"/>
          </a:p>
        </p:txBody>
      </p:sp>
    </p:spTree>
    <p:extLst>
      <p:ext uri="{BB962C8B-B14F-4D97-AF65-F5344CB8AC3E}">
        <p14:creationId xmlns:p14="http://schemas.microsoft.com/office/powerpoint/2010/main" val="14343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2</a:t>
            </a:fld>
            <a:endParaRPr lang="en-US"/>
          </a:p>
        </p:txBody>
      </p:sp>
    </p:spTree>
    <p:extLst>
      <p:ext uri="{BB962C8B-B14F-4D97-AF65-F5344CB8AC3E}">
        <p14:creationId xmlns:p14="http://schemas.microsoft.com/office/powerpoint/2010/main" val="137877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23</a:t>
            </a:fld>
            <a:endParaRPr lang="en-US"/>
          </a:p>
        </p:txBody>
      </p:sp>
    </p:spTree>
    <p:extLst>
      <p:ext uri="{BB962C8B-B14F-4D97-AF65-F5344CB8AC3E}">
        <p14:creationId xmlns:p14="http://schemas.microsoft.com/office/powerpoint/2010/main" val="4207841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24</a:t>
            </a:fld>
            <a:endParaRPr lang="en-US"/>
          </a:p>
        </p:txBody>
      </p:sp>
    </p:spTree>
    <p:extLst>
      <p:ext uri="{BB962C8B-B14F-4D97-AF65-F5344CB8AC3E}">
        <p14:creationId xmlns:p14="http://schemas.microsoft.com/office/powerpoint/2010/main" val="2290326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25</a:t>
            </a:fld>
            <a:endParaRPr lang="en-US"/>
          </a:p>
        </p:txBody>
      </p:sp>
    </p:spTree>
    <p:extLst>
      <p:ext uri="{BB962C8B-B14F-4D97-AF65-F5344CB8AC3E}">
        <p14:creationId xmlns:p14="http://schemas.microsoft.com/office/powerpoint/2010/main" val="1242205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26</a:t>
            </a:fld>
            <a:endParaRPr lang="en-US"/>
          </a:p>
        </p:txBody>
      </p:sp>
    </p:spTree>
    <p:extLst>
      <p:ext uri="{BB962C8B-B14F-4D97-AF65-F5344CB8AC3E}">
        <p14:creationId xmlns:p14="http://schemas.microsoft.com/office/powerpoint/2010/main" val="1646285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27</a:t>
            </a:fld>
            <a:endParaRPr lang="en-US"/>
          </a:p>
        </p:txBody>
      </p:sp>
    </p:spTree>
    <p:extLst>
      <p:ext uri="{BB962C8B-B14F-4D97-AF65-F5344CB8AC3E}">
        <p14:creationId xmlns:p14="http://schemas.microsoft.com/office/powerpoint/2010/main" val="3744518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28</a:t>
            </a:fld>
            <a:endParaRPr lang="en-US"/>
          </a:p>
        </p:txBody>
      </p:sp>
    </p:spTree>
    <p:extLst>
      <p:ext uri="{BB962C8B-B14F-4D97-AF65-F5344CB8AC3E}">
        <p14:creationId xmlns:p14="http://schemas.microsoft.com/office/powerpoint/2010/main" val="442818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29</a:t>
            </a:fld>
            <a:endParaRPr lang="en-US"/>
          </a:p>
        </p:txBody>
      </p:sp>
    </p:spTree>
    <p:extLst>
      <p:ext uri="{BB962C8B-B14F-4D97-AF65-F5344CB8AC3E}">
        <p14:creationId xmlns:p14="http://schemas.microsoft.com/office/powerpoint/2010/main" val="3444184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30</a:t>
            </a:fld>
            <a:endParaRPr lang="en-US"/>
          </a:p>
        </p:txBody>
      </p:sp>
    </p:spTree>
    <p:extLst>
      <p:ext uri="{BB962C8B-B14F-4D97-AF65-F5344CB8AC3E}">
        <p14:creationId xmlns:p14="http://schemas.microsoft.com/office/powerpoint/2010/main" val="576989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31</a:t>
            </a:fld>
            <a:endParaRPr lang="en-US"/>
          </a:p>
        </p:txBody>
      </p:sp>
    </p:spTree>
    <p:extLst>
      <p:ext uri="{BB962C8B-B14F-4D97-AF65-F5344CB8AC3E}">
        <p14:creationId xmlns:p14="http://schemas.microsoft.com/office/powerpoint/2010/main" val="161332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32</a:t>
            </a:fld>
            <a:endParaRPr lang="en-US"/>
          </a:p>
        </p:txBody>
      </p:sp>
    </p:spTree>
    <p:extLst>
      <p:ext uri="{BB962C8B-B14F-4D97-AF65-F5344CB8AC3E}">
        <p14:creationId xmlns:p14="http://schemas.microsoft.com/office/powerpoint/2010/main" val="68162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4</a:t>
            </a:fld>
            <a:endParaRPr lang="en-US"/>
          </a:p>
        </p:txBody>
      </p:sp>
    </p:spTree>
    <p:extLst>
      <p:ext uri="{BB962C8B-B14F-4D97-AF65-F5344CB8AC3E}">
        <p14:creationId xmlns:p14="http://schemas.microsoft.com/office/powerpoint/2010/main" val="1034832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33</a:t>
            </a:fld>
            <a:endParaRPr lang="en-US"/>
          </a:p>
        </p:txBody>
      </p:sp>
    </p:spTree>
    <p:extLst>
      <p:ext uri="{BB962C8B-B14F-4D97-AF65-F5344CB8AC3E}">
        <p14:creationId xmlns:p14="http://schemas.microsoft.com/office/powerpoint/2010/main" val="3575476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a:t>
            </a:r>
          </a:p>
        </p:txBody>
      </p:sp>
      <p:sp>
        <p:nvSpPr>
          <p:cNvPr id="4" name="Slide Number Placeholder 3"/>
          <p:cNvSpPr>
            <a:spLocks noGrp="1"/>
          </p:cNvSpPr>
          <p:nvPr>
            <p:ph type="sldNum" sz="quarter" idx="5"/>
          </p:nvPr>
        </p:nvSpPr>
        <p:spPr/>
        <p:txBody>
          <a:bodyPr/>
          <a:lstStyle/>
          <a:p>
            <a:fld id="{7A6248E4-18A9-954B-B701-E44EC31DCE20}" type="slidenum">
              <a:rPr lang="en-US" smtClean="0"/>
              <a:t>34</a:t>
            </a:fld>
            <a:endParaRPr lang="en-US"/>
          </a:p>
        </p:txBody>
      </p:sp>
    </p:spTree>
    <p:extLst>
      <p:ext uri="{BB962C8B-B14F-4D97-AF65-F5344CB8AC3E}">
        <p14:creationId xmlns:p14="http://schemas.microsoft.com/office/powerpoint/2010/main" val="3655706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35</a:t>
            </a:fld>
            <a:endParaRPr lang="en-US"/>
          </a:p>
        </p:txBody>
      </p:sp>
    </p:spTree>
    <p:extLst>
      <p:ext uri="{BB962C8B-B14F-4D97-AF65-F5344CB8AC3E}">
        <p14:creationId xmlns:p14="http://schemas.microsoft.com/office/powerpoint/2010/main" val="1346328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39</a:t>
            </a:fld>
            <a:endParaRPr lang="en-US"/>
          </a:p>
        </p:txBody>
      </p:sp>
    </p:spTree>
    <p:extLst>
      <p:ext uri="{BB962C8B-B14F-4D97-AF65-F5344CB8AC3E}">
        <p14:creationId xmlns:p14="http://schemas.microsoft.com/office/powerpoint/2010/main" val="409032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7</a:t>
            </a:fld>
            <a:endParaRPr lang="en-US"/>
          </a:p>
        </p:txBody>
      </p:sp>
    </p:spTree>
    <p:extLst>
      <p:ext uri="{BB962C8B-B14F-4D97-AF65-F5344CB8AC3E}">
        <p14:creationId xmlns:p14="http://schemas.microsoft.com/office/powerpoint/2010/main" val="388740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8</a:t>
            </a:fld>
            <a:endParaRPr lang="en-US"/>
          </a:p>
        </p:txBody>
      </p:sp>
    </p:spTree>
    <p:extLst>
      <p:ext uri="{BB962C8B-B14F-4D97-AF65-F5344CB8AC3E}">
        <p14:creationId xmlns:p14="http://schemas.microsoft.com/office/powerpoint/2010/main" val="181325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9</a:t>
            </a:fld>
            <a:endParaRPr lang="en-US"/>
          </a:p>
        </p:txBody>
      </p:sp>
    </p:spTree>
    <p:extLst>
      <p:ext uri="{BB962C8B-B14F-4D97-AF65-F5344CB8AC3E}">
        <p14:creationId xmlns:p14="http://schemas.microsoft.com/office/powerpoint/2010/main" val="4255653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10</a:t>
            </a:fld>
            <a:endParaRPr lang="en-US"/>
          </a:p>
        </p:txBody>
      </p:sp>
    </p:spTree>
    <p:extLst>
      <p:ext uri="{BB962C8B-B14F-4D97-AF65-F5344CB8AC3E}">
        <p14:creationId xmlns:p14="http://schemas.microsoft.com/office/powerpoint/2010/main" val="84066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11</a:t>
            </a:fld>
            <a:endParaRPr lang="en-US"/>
          </a:p>
        </p:txBody>
      </p:sp>
    </p:spTree>
    <p:extLst>
      <p:ext uri="{BB962C8B-B14F-4D97-AF65-F5344CB8AC3E}">
        <p14:creationId xmlns:p14="http://schemas.microsoft.com/office/powerpoint/2010/main" val="261695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248E4-18A9-954B-B701-E44EC31DCE20}" type="slidenum">
              <a:rPr lang="en-US" smtClean="0"/>
              <a:t>12</a:t>
            </a:fld>
            <a:endParaRPr lang="en-US"/>
          </a:p>
        </p:txBody>
      </p:sp>
    </p:spTree>
    <p:extLst>
      <p:ext uri="{BB962C8B-B14F-4D97-AF65-F5344CB8AC3E}">
        <p14:creationId xmlns:p14="http://schemas.microsoft.com/office/powerpoint/2010/main" val="59889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4239-5628-CE47-B541-0EF720CFAF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6AC401-311F-9840-AFB6-4536CAD8AB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D1430C-9108-5C4A-8F57-A79F6699DDE8}"/>
              </a:ext>
            </a:extLst>
          </p:cNvPr>
          <p:cNvSpPr>
            <a:spLocks noGrp="1"/>
          </p:cNvSpPr>
          <p:nvPr>
            <p:ph type="dt" sz="half" idx="10"/>
          </p:nvPr>
        </p:nvSpPr>
        <p:spPr/>
        <p:txBody>
          <a:bodyPr/>
          <a:lstStyle/>
          <a:p>
            <a:fld id="{20D86B05-5C18-DA4D-BD12-993C4192D32B}" type="datetimeFigureOut">
              <a:rPr lang="en-US" smtClean="0"/>
              <a:t>2/28/22</a:t>
            </a:fld>
            <a:endParaRPr lang="en-US"/>
          </a:p>
        </p:txBody>
      </p:sp>
      <p:sp>
        <p:nvSpPr>
          <p:cNvPr id="5" name="Footer Placeholder 4">
            <a:extLst>
              <a:ext uri="{FF2B5EF4-FFF2-40B4-BE49-F238E27FC236}">
                <a16:creationId xmlns:a16="http://schemas.microsoft.com/office/drawing/2014/main" id="{026B3A9D-0E66-BE43-8E5D-C32FC5A93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DCA57-B85E-094A-A801-BDF98309C263}"/>
              </a:ext>
            </a:extLst>
          </p:cNvPr>
          <p:cNvSpPr>
            <a:spLocks noGrp="1"/>
          </p:cNvSpPr>
          <p:nvPr>
            <p:ph type="sldNum" sz="quarter" idx="12"/>
          </p:nvPr>
        </p:nvSpPr>
        <p:spPr/>
        <p:txBody>
          <a:bodyPr/>
          <a:lstStyle/>
          <a:p>
            <a:fld id="{E4462A13-5808-E846-ACFE-3386BF8FC79F}" type="slidenum">
              <a:rPr lang="en-US" smtClean="0"/>
              <a:t>‹#›</a:t>
            </a:fld>
            <a:endParaRPr lang="en-US"/>
          </a:p>
        </p:txBody>
      </p:sp>
    </p:spTree>
    <p:extLst>
      <p:ext uri="{BB962C8B-B14F-4D97-AF65-F5344CB8AC3E}">
        <p14:creationId xmlns:p14="http://schemas.microsoft.com/office/powerpoint/2010/main" val="56659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C63D-1AD5-864F-AB91-104E5416D3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F060B6-D404-6A47-B851-62F1F67C3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86F69-A2A8-1746-B5DF-DC1B8ED09CE9}"/>
              </a:ext>
            </a:extLst>
          </p:cNvPr>
          <p:cNvSpPr>
            <a:spLocks noGrp="1"/>
          </p:cNvSpPr>
          <p:nvPr>
            <p:ph type="dt" sz="half" idx="10"/>
          </p:nvPr>
        </p:nvSpPr>
        <p:spPr/>
        <p:txBody>
          <a:bodyPr/>
          <a:lstStyle/>
          <a:p>
            <a:fld id="{20D86B05-5C18-DA4D-BD12-993C4192D32B}" type="datetimeFigureOut">
              <a:rPr lang="en-US" smtClean="0"/>
              <a:t>2/28/22</a:t>
            </a:fld>
            <a:endParaRPr lang="en-US"/>
          </a:p>
        </p:txBody>
      </p:sp>
      <p:sp>
        <p:nvSpPr>
          <p:cNvPr id="5" name="Footer Placeholder 4">
            <a:extLst>
              <a:ext uri="{FF2B5EF4-FFF2-40B4-BE49-F238E27FC236}">
                <a16:creationId xmlns:a16="http://schemas.microsoft.com/office/drawing/2014/main" id="{956D0A70-24F8-C444-B8E3-273FDEE08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4DD96-4301-244A-84D1-57C3CC2EB67F}"/>
              </a:ext>
            </a:extLst>
          </p:cNvPr>
          <p:cNvSpPr>
            <a:spLocks noGrp="1"/>
          </p:cNvSpPr>
          <p:nvPr>
            <p:ph type="sldNum" sz="quarter" idx="12"/>
          </p:nvPr>
        </p:nvSpPr>
        <p:spPr/>
        <p:txBody>
          <a:bodyPr/>
          <a:lstStyle/>
          <a:p>
            <a:fld id="{E4462A13-5808-E846-ACFE-3386BF8FC79F}" type="slidenum">
              <a:rPr lang="en-US" smtClean="0"/>
              <a:t>‹#›</a:t>
            </a:fld>
            <a:endParaRPr lang="en-US"/>
          </a:p>
        </p:txBody>
      </p:sp>
    </p:spTree>
    <p:extLst>
      <p:ext uri="{BB962C8B-B14F-4D97-AF65-F5344CB8AC3E}">
        <p14:creationId xmlns:p14="http://schemas.microsoft.com/office/powerpoint/2010/main" val="391349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0ACAF-F602-B44C-B9D9-6DB3DF78C7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4D4AF6-8AE6-DD42-9C4B-085DEF2670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B2F53-B4FB-7249-A59B-B7EA891D6950}"/>
              </a:ext>
            </a:extLst>
          </p:cNvPr>
          <p:cNvSpPr>
            <a:spLocks noGrp="1"/>
          </p:cNvSpPr>
          <p:nvPr>
            <p:ph type="dt" sz="half" idx="10"/>
          </p:nvPr>
        </p:nvSpPr>
        <p:spPr/>
        <p:txBody>
          <a:bodyPr/>
          <a:lstStyle/>
          <a:p>
            <a:fld id="{20D86B05-5C18-DA4D-BD12-993C4192D32B}" type="datetimeFigureOut">
              <a:rPr lang="en-US" smtClean="0"/>
              <a:t>2/28/22</a:t>
            </a:fld>
            <a:endParaRPr lang="en-US"/>
          </a:p>
        </p:txBody>
      </p:sp>
      <p:sp>
        <p:nvSpPr>
          <p:cNvPr id="5" name="Footer Placeholder 4">
            <a:extLst>
              <a:ext uri="{FF2B5EF4-FFF2-40B4-BE49-F238E27FC236}">
                <a16:creationId xmlns:a16="http://schemas.microsoft.com/office/drawing/2014/main" id="{89F6A9DC-CAB1-C042-917E-F37CF707E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4816F-C101-5948-9096-A88C6896BB97}"/>
              </a:ext>
            </a:extLst>
          </p:cNvPr>
          <p:cNvSpPr>
            <a:spLocks noGrp="1"/>
          </p:cNvSpPr>
          <p:nvPr>
            <p:ph type="sldNum" sz="quarter" idx="12"/>
          </p:nvPr>
        </p:nvSpPr>
        <p:spPr/>
        <p:txBody>
          <a:bodyPr/>
          <a:lstStyle/>
          <a:p>
            <a:fld id="{E4462A13-5808-E846-ACFE-3386BF8FC79F}" type="slidenum">
              <a:rPr lang="en-US" smtClean="0"/>
              <a:t>‹#›</a:t>
            </a:fld>
            <a:endParaRPr lang="en-US"/>
          </a:p>
        </p:txBody>
      </p:sp>
    </p:spTree>
    <p:extLst>
      <p:ext uri="{BB962C8B-B14F-4D97-AF65-F5344CB8AC3E}">
        <p14:creationId xmlns:p14="http://schemas.microsoft.com/office/powerpoint/2010/main" val="42782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3233-DF48-9F48-A420-0DB7F4FB93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8DA7A-EE39-BD45-96BF-3668899A7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162FF-BB1F-9A4D-8F29-66FF1B753494}"/>
              </a:ext>
            </a:extLst>
          </p:cNvPr>
          <p:cNvSpPr>
            <a:spLocks noGrp="1"/>
          </p:cNvSpPr>
          <p:nvPr>
            <p:ph type="dt" sz="half" idx="10"/>
          </p:nvPr>
        </p:nvSpPr>
        <p:spPr/>
        <p:txBody>
          <a:bodyPr/>
          <a:lstStyle/>
          <a:p>
            <a:fld id="{20D86B05-5C18-DA4D-BD12-993C4192D32B}" type="datetimeFigureOut">
              <a:rPr lang="en-US" smtClean="0"/>
              <a:t>2/28/22</a:t>
            </a:fld>
            <a:endParaRPr lang="en-US"/>
          </a:p>
        </p:txBody>
      </p:sp>
      <p:sp>
        <p:nvSpPr>
          <p:cNvPr id="5" name="Footer Placeholder 4">
            <a:extLst>
              <a:ext uri="{FF2B5EF4-FFF2-40B4-BE49-F238E27FC236}">
                <a16:creationId xmlns:a16="http://schemas.microsoft.com/office/drawing/2014/main" id="{120AE2DF-05FE-A64D-9287-12654C610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DCD0B-B868-DB4B-B451-B650775D1D03}"/>
              </a:ext>
            </a:extLst>
          </p:cNvPr>
          <p:cNvSpPr>
            <a:spLocks noGrp="1"/>
          </p:cNvSpPr>
          <p:nvPr>
            <p:ph type="sldNum" sz="quarter" idx="12"/>
          </p:nvPr>
        </p:nvSpPr>
        <p:spPr/>
        <p:txBody>
          <a:bodyPr/>
          <a:lstStyle/>
          <a:p>
            <a:fld id="{E4462A13-5808-E846-ACFE-3386BF8FC79F}" type="slidenum">
              <a:rPr lang="en-US" smtClean="0"/>
              <a:t>‹#›</a:t>
            </a:fld>
            <a:endParaRPr lang="en-US"/>
          </a:p>
        </p:txBody>
      </p:sp>
    </p:spTree>
    <p:extLst>
      <p:ext uri="{BB962C8B-B14F-4D97-AF65-F5344CB8AC3E}">
        <p14:creationId xmlns:p14="http://schemas.microsoft.com/office/powerpoint/2010/main" val="422614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5F9F-96A2-1447-BDC6-DA1008A08B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673E43-2634-5244-BBD9-73198E0DBA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34C975-5B33-724C-BBB2-97477AFE29CD}"/>
              </a:ext>
            </a:extLst>
          </p:cNvPr>
          <p:cNvSpPr>
            <a:spLocks noGrp="1"/>
          </p:cNvSpPr>
          <p:nvPr>
            <p:ph type="dt" sz="half" idx="10"/>
          </p:nvPr>
        </p:nvSpPr>
        <p:spPr/>
        <p:txBody>
          <a:bodyPr/>
          <a:lstStyle/>
          <a:p>
            <a:fld id="{20D86B05-5C18-DA4D-BD12-993C4192D32B}" type="datetimeFigureOut">
              <a:rPr lang="en-US" smtClean="0"/>
              <a:t>2/28/22</a:t>
            </a:fld>
            <a:endParaRPr lang="en-US"/>
          </a:p>
        </p:txBody>
      </p:sp>
      <p:sp>
        <p:nvSpPr>
          <p:cNvPr id="5" name="Footer Placeholder 4">
            <a:extLst>
              <a:ext uri="{FF2B5EF4-FFF2-40B4-BE49-F238E27FC236}">
                <a16:creationId xmlns:a16="http://schemas.microsoft.com/office/drawing/2014/main" id="{9F6730E1-9651-FE48-91AE-446E63379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DA161-0DB3-C842-A853-4CFCCB2D2DA5}"/>
              </a:ext>
            </a:extLst>
          </p:cNvPr>
          <p:cNvSpPr>
            <a:spLocks noGrp="1"/>
          </p:cNvSpPr>
          <p:nvPr>
            <p:ph type="sldNum" sz="quarter" idx="12"/>
          </p:nvPr>
        </p:nvSpPr>
        <p:spPr/>
        <p:txBody>
          <a:bodyPr/>
          <a:lstStyle/>
          <a:p>
            <a:fld id="{E4462A13-5808-E846-ACFE-3386BF8FC79F}" type="slidenum">
              <a:rPr lang="en-US" smtClean="0"/>
              <a:t>‹#›</a:t>
            </a:fld>
            <a:endParaRPr lang="en-US"/>
          </a:p>
        </p:txBody>
      </p:sp>
    </p:spTree>
    <p:extLst>
      <p:ext uri="{BB962C8B-B14F-4D97-AF65-F5344CB8AC3E}">
        <p14:creationId xmlns:p14="http://schemas.microsoft.com/office/powerpoint/2010/main" val="309707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21D-C253-F745-AAFB-F77D290D7A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6D3590-7AC3-9A4E-ADA6-C8E7D6E852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CC65C9-11BE-EE4C-B70D-6D5547CCD1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97A62C-C0CA-2848-A229-1BC13E3F8CD7}"/>
              </a:ext>
            </a:extLst>
          </p:cNvPr>
          <p:cNvSpPr>
            <a:spLocks noGrp="1"/>
          </p:cNvSpPr>
          <p:nvPr>
            <p:ph type="dt" sz="half" idx="10"/>
          </p:nvPr>
        </p:nvSpPr>
        <p:spPr/>
        <p:txBody>
          <a:bodyPr/>
          <a:lstStyle/>
          <a:p>
            <a:fld id="{20D86B05-5C18-DA4D-BD12-993C4192D32B}" type="datetimeFigureOut">
              <a:rPr lang="en-US" smtClean="0"/>
              <a:t>2/28/22</a:t>
            </a:fld>
            <a:endParaRPr lang="en-US"/>
          </a:p>
        </p:txBody>
      </p:sp>
      <p:sp>
        <p:nvSpPr>
          <p:cNvPr id="6" name="Footer Placeholder 5">
            <a:extLst>
              <a:ext uri="{FF2B5EF4-FFF2-40B4-BE49-F238E27FC236}">
                <a16:creationId xmlns:a16="http://schemas.microsoft.com/office/drawing/2014/main" id="{856C0382-AC12-0A49-8C3F-5F981A796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EC37A1-4C3C-4B4C-9A55-3055B960356B}"/>
              </a:ext>
            </a:extLst>
          </p:cNvPr>
          <p:cNvSpPr>
            <a:spLocks noGrp="1"/>
          </p:cNvSpPr>
          <p:nvPr>
            <p:ph type="sldNum" sz="quarter" idx="12"/>
          </p:nvPr>
        </p:nvSpPr>
        <p:spPr/>
        <p:txBody>
          <a:bodyPr/>
          <a:lstStyle/>
          <a:p>
            <a:fld id="{E4462A13-5808-E846-ACFE-3386BF8FC79F}" type="slidenum">
              <a:rPr lang="en-US" smtClean="0"/>
              <a:t>‹#›</a:t>
            </a:fld>
            <a:endParaRPr lang="en-US"/>
          </a:p>
        </p:txBody>
      </p:sp>
    </p:spTree>
    <p:extLst>
      <p:ext uri="{BB962C8B-B14F-4D97-AF65-F5344CB8AC3E}">
        <p14:creationId xmlns:p14="http://schemas.microsoft.com/office/powerpoint/2010/main" val="144186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890A-9711-3C4D-AC57-B55374DF04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10FE2E-ECA8-3041-BEFB-982577C38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B15AF8-474A-5D4C-8F22-CB3BA4C54C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6D9A7F-CB66-234B-BF66-C995423B77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437FC3-B09A-7844-9F30-8B9512C9F3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5880F2-2BED-D24B-B066-28A1D94D7A59}"/>
              </a:ext>
            </a:extLst>
          </p:cNvPr>
          <p:cNvSpPr>
            <a:spLocks noGrp="1"/>
          </p:cNvSpPr>
          <p:nvPr>
            <p:ph type="dt" sz="half" idx="10"/>
          </p:nvPr>
        </p:nvSpPr>
        <p:spPr/>
        <p:txBody>
          <a:bodyPr/>
          <a:lstStyle/>
          <a:p>
            <a:fld id="{20D86B05-5C18-DA4D-BD12-993C4192D32B}" type="datetimeFigureOut">
              <a:rPr lang="en-US" smtClean="0"/>
              <a:t>2/28/22</a:t>
            </a:fld>
            <a:endParaRPr lang="en-US"/>
          </a:p>
        </p:txBody>
      </p:sp>
      <p:sp>
        <p:nvSpPr>
          <p:cNvPr id="8" name="Footer Placeholder 7">
            <a:extLst>
              <a:ext uri="{FF2B5EF4-FFF2-40B4-BE49-F238E27FC236}">
                <a16:creationId xmlns:a16="http://schemas.microsoft.com/office/drawing/2014/main" id="{AC8CB2BA-5AC8-E04D-8F23-3D780B93B0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29AC49-92FF-A94D-9913-4C661C05C372}"/>
              </a:ext>
            </a:extLst>
          </p:cNvPr>
          <p:cNvSpPr>
            <a:spLocks noGrp="1"/>
          </p:cNvSpPr>
          <p:nvPr>
            <p:ph type="sldNum" sz="quarter" idx="12"/>
          </p:nvPr>
        </p:nvSpPr>
        <p:spPr/>
        <p:txBody>
          <a:bodyPr/>
          <a:lstStyle/>
          <a:p>
            <a:fld id="{E4462A13-5808-E846-ACFE-3386BF8FC79F}" type="slidenum">
              <a:rPr lang="en-US" smtClean="0"/>
              <a:t>‹#›</a:t>
            </a:fld>
            <a:endParaRPr lang="en-US"/>
          </a:p>
        </p:txBody>
      </p:sp>
    </p:spTree>
    <p:extLst>
      <p:ext uri="{BB962C8B-B14F-4D97-AF65-F5344CB8AC3E}">
        <p14:creationId xmlns:p14="http://schemas.microsoft.com/office/powerpoint/2010/main" val="1823562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FBAD-6B43-6C4E-B9B9-E8E0E5D51F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9F97FD-B478-5545-8593-5629FEB852A3}"/>
              </a:ext>
            </a:extLst>
          </p:cNvPr>
          <p:cNvSpPr>
            <a:spLocks noGrp="1"/>
          </p:cNvSpPr>
          <p:nvPr>
            <p:ph type="dt" sz="half" idx="10"/>
          </p:nvPr>
        </p:nvSpPr>
        <p:spPr/>
        <p:txBody>
          <a:bodyPr/>
          <a:lstStyle/>
          <a:p>
            <a:fld id="{20D86B05-5C18-DA4D-BD12-993C4192D32B}" type="datetimeFigureOut">
              <a:rPr lang="en-US" smtClean="0"/>
              <a:t>2/28/22</a:t>
            </a:fld>
            <a:endParaRPr lang="en-US"/>
          </a:p>
        </p:txBody>
      </p:sp>
      <p:sp>
        <p:nvSpPr>
          <p:cNvPr id="4" name="Footer Placeholder 3">
            <a:extLst>
              <a:ext uri="{FF2B5EF4-FFF2-40B4-BE49-F238E27FC236}">
                <a16:creationId xmlns:a16="http://schemas.microsoft.com/office/drawing/2014/main" id="{D6609CDA-18B0-7A4C-B6EB-3C077D8CBF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CFE108-3ADB-444B-AA99-DD17F935D9F3}"/>
              </a:ext>
            </a:extLst>
          </p:cNvPr>
          <p:cNvSpPr>
            <a:spLocks noGrp="1"/>
          </p:cNvSpPr>
          <p:nvPr>
            <p:ph type="sldNum" sz="quarter" idx="12"/>
          </p:nvPr>
        </p:nvSpPr>
        <p:spPr/>
        <p:txBody>
          <a:bodyPr/>
          <a:lstStyle/>
          <a:p>
            <a:fld id="{E4462A13-5808-E846-ACFE-3386BF8FC79F}" type="slidenum">
              <a:rPr lang="en-US" smtClean="0"/>
              <a:t>‹#›</a:t>
            </a:fld>
            <a:endParaRPr lang="en-US"/>
          </a:p>
        </p:txBody>
      </p:sp>
    </p:spTree>
    <p:extLst>
      <p:ext uri="{BB962C8B-B14F-4D97-AF65-F5344CB8AC3E}">
        <p14:creationId xmlns:p14="http://schemas.microsoft.com/office/powerpoint/2010/main" val="424701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2ED091-F5F7-404C-879F-895854D78626}"/>
              </a:ext>
            </a:extLst>
          </p:cNvPr>
          <p:cNvSpPr>
            <a:spLocks noGrp="1"/>
          </p:cNvSpPr>
          <p:nvPr>
            <p:ph type="dt" sz="half" idx="10"/>
          </p:nvPr>
        </p:nvSpPr>
        <p:spPr/>
        <p:txBody>
          <a:bodyPr/>
          <a:lstStyle/>
          <a:p>
            <a:fld id="{20D86B05-5C18-DA4D-BD12-993C4192D32B}" type="datetimeFigureOut">
              <a:rPr lang="en-US" smtClean="0"/>
              <a:t>2/28/22</a:t>
            </a:fld>
            <a:endParaRPr lang="en-US"/>
          </a:p>
        </p:txBody>
      </p:sp>
      <p:sp>
        <p:nvSpPr>
          <p:cNvPr id="3" name="Footer Placeholder 2">
            <a:extLst>
              <a:ext uri="{FF2B5EF4-FFF2-40B4-BE49-F238E27FC236}">
                <a16:creationId xmlns:a16="http://schemas.microsoft.com/office/drawing/2014/main" id="{68BA8C6D-8850-1E49-8B2C-BDAD72C9DD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37098B-321B-464B-9500-66FEE7DC1BAC}"/>
              </a:ext>
            </a:extLst>
          </p:cNvPr>
          <p:cNvSpPr>
            <a:spLocks noGrp="1"/>
          </p:cNvSpPr>
          <p:nvPr>
            <p:ph type="sldNum" sz="quarter" idx="12"/>
          </p:nvPr>
        </p:nvSpPr>
        <p:spPr/>
        <p:txBody>
          <a:bodyPr/>
          <a:lstStyle/>
          <a:p>
            <a:fld id="{E4462A13-5808-E846-ACFE-3386BF8FC79F}" type="slidenum">
              <a:rPr lang="en-US" smtClean="0"/>
              <a:t>‹#›</a:t>
            </a:fld>
            <a:endParaRPr lang="en-US"/>
          </a:p>
        </p:txBody>
      </p:sp>
    </p:spTree>
    <p:extLst>
      <p:ext uri="{BB962C8B-B14F-4D97-AF65-F5344CB8AC3E}">
        <p14:creationId xmlns:p14="http://schemas.microsoft.com/office/powerpoint/2010/main" val="417695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C788-FF29-F948-BCA0-CC102E3A5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D956C4-D5FF-3D4E-976A-67D45E3E1D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4C46DB-2EA8-6B4F-99EA-223C877B6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016AF-598D-934B-BFEE-CC8670B5CC55}"/>
              </a:ext>
            </a:extLst>
          </p:cNvPr>
          <p:cNvSpPr>
            <a:spLocks noGrp="1"/>
          </p:cNvSpPr>
          <p:nvPr>
            <p:ph type="dt" sz="half" idx="10"/>
          </p:nvPr>
        </p:nvSpPr>
        <p:spPr/>
        <p:txBody>
          <a:bodyPr/>
          <a:lstStyle/>
          <a:p>
            <a:fld id="{20D86B05-5C18-DA4D-BD12-993C4192D32B}" type="datetimeFigureOut">
              <a:rPr lang="en-US" smtClean="0"/>
              <a:t>2/28/22</a:t>
            </a:fld>
            <a:endParaRPr lang="en-US"/>
          </a:p>
        </p:txBody>
      </p:sp>
      <p:sp>
        <p:nvSpPr>
          <p:cNvPr id="6" name="Footer Placeholder 5">
            <a:extLst>
              <a:ext uri="{FF2B5EF4-FFF2-40B4-BE49-F238E27FC236}">
                <a16:creationId xmlns:a16="http://schemas.microsoft.com/office/drawing/2014/main" id="{672B3454-DC9A-2A4E-A7C2-35393D96B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27587-ADD3-6B43-8C47-5BF3D91F8FFD}"/>
              </a:ext>
            </a:extLst>
          </p:cNvPr>
          <p:cNvSpPr>
            <a:spLocks noGrp="1"/>
          </p:cNvSpPr>
          <p:nvPr>
            <p:ph type="sldNum" sz="quarter" idx="12"/>
          </p:nvPr>
        </p:nvSpPr>
        <p:spPr/>
        <p:txBody>
          <a:bodyPr/>
          <a:lstStyle/>
          <a:p>
            <a:fld id="{E4462A13-5808-E846-ACFE-3386BF8FC79F}" type="slidenum">
              <a:rPr lang="en-US" smtClean="0"/>
              <a:t>‹#›</a:t>
            </a:fld>
            <a:endParaRPr lang="en-US"/>
          </a:p>
        </p:txBody>
      </p:sp>
    </p:spTree>
    <p:extLst>
      <p:ext uri="{BB962C8B-B14F-4D97-AF65-F5344CB8AC3E}">
        <p14:creationId xmlns:p14="http://schemas.microsoft.com/office/powerpoint/2010/main" val="22026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A7C9-D532-4F4D-93DD-362918C7E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C4459B-1C5B-7241-BB88-7152F4016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B8BD89-30BC-0140-BDC1-85EBFB156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E8E7A9-EA58-F14B-A80D-79176579EEFF}"/>
              </a:ext>
            </a:extLst>
          </p:cNvPr>
          <p:cNvSpPr>
            <a:spLocks noGrp="1"/>
          </p:cNvSpPr>
          <p:nvPr>
            <p:ph type="dt" sz="half" idx="10"/>
          </p:nvPr>
        </p:nvSpPr>
        <p:spPr/>
        <p:txBody>
          <a:bodyPr/>
          <a:lstStyle/>
          <a:p>
            <a:fld id="{20D86B05-5C18-DA4D-BD12-993C4192D32B}" type="datetimeFigureOut">
              <a:rPr lang="en-US" smtClean="0"/>
              <a:t>2/28/22</a:t>
            </a:fld>
            <a:endParaRPr lang="en-US"/>
          </a:p>
        </p:txBody>
      </p:sp>
      <p:sp>
        <p:nvSpPr>
          <p:cNvPr id="6" name="Footer Placeholder 5">
            <a:extLst>
              <a:ext uri="{FF2B5EF4-FFF2-40B4-BE49-F238E27FC236}">
                <a16:creationId xmlns:a16="http://schemas.microsoft.com/office/drawing/2014/main" id="{3F1509BD-5834-314E-9A59-15A7646D6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FAD795-4F32-F143-ADEF-30C59D4AB6A2}"/>
              </a:ext>
            </a:extLst>
          </p:cNvPr>
          <p:cNvSpPr>
            <a:spLocks noGrp="1"/>
          </p:cNvSpPr>
          <p:nvPr>
            <p:ph type="sldNum" sz="quarter" idx="12"/>
          </p:nvPr>
        </p:nvSpPr>
        <p:spPr/>
        <p:txBody>
          <a:bodyPr/>
          <a:lstStyle/>
          <a:p>
            <a:fld id="{E4462A13-5808-E846-ACFE-3386BF8FC79F}" type="slidenum">
              <a:rPr lang="en-US" smtClean="0"/>
              <a:t>‹#›</a:t>
            </a:fld>
            <a:endParaRPr lang="en-US"/>
          </a:p>
        </p:txBody>
      </p:sp>
    </p:spTree>
    <p:extLst>
      <p:ext uri="{BB962C8B-B14F-4D97-AF65-F5344CB8AC3E}">
        <p14:creationId xmlns:p14="http://schemas.microsoft.com/office/powerpoint/2010/main" val="65128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5B4B79-DC46-634E-BFC6-DD1460C78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FAD641-6FF6-0346-A411-6FB139F2CB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C3BDB-BA8C-0649-B47D-83EF191E17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86B05-5C18-DA4D-BD12-993C4192D32B}" type="datetimeFigureOut">
              <a:rPr lang="en-US" smtClean="0"/>
              <a:t>2/28/22</a:t>
            </a:fld>
            <a:endParaRPr lang="en-US"/>
          </a:p>
        </p:txBody>
      </p:sp>
      <p:sp>
        <p:nvSpPr>
          <p:cNvPr id="5" name="Footer Placeholder 4">
            <a:extLst>
              <a:ext uri="{FF2B5EF4-FFF2-40B4-BE49-F238E27FC236}">
                <a16:creationId xmlns:a16="http://schemas.microsoft.com/office/drawing/2014/main" id="{A0B675A5-384E-5F46-9C5A-132D3312FC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491012-EB0F-5943-A76F-B17B8F1B7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62A13-5808-E846-ACFE-3386BF8FC79F}" type="slidenum">
              <a:rPr lang="en-US" smtClean="0"/>
              <a:t>‹#›</a:t>
            </a:fld>
            <a:endParaRPr lang="en-US"/>
          </a:p>
        </p:txBody>
      </p:sp>
    </p:spTree>
    <p:extLst>
      <p:ext uri="{BB962C8B-B14F-4D97-AF65-F5344CB8AC3E}">
        <p14:creationId xmlns:p14="http://schemas.microsoft.com/office/powerpoint/2010/main" val="1538288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6E7ED7-4591-5244-87EE-BF6DB725C662}"/>
              </a:ext>
            </a:extLst>
          </p:cNvPr>
          <p:cNvSpPr>
            <a:spLocks noGrp="1"/>
          </p:cNvSpPr>
          <p:nvPr>
            <p:ph type="ctrTitle"/>
          </p:nvPr>
        </p:nvSpPr>
        <p:spPr>
          <a:xfrm>
            <a:off x="524741" y="620392"/>
            <a:ext cx="3808268" cy="5504688"/>
          </a:xfrm>
        </p:spPr>
        <p:txBody>
          <a:bodyPr vert="horz" lIns="91440" tIns="45720" rIns="91440" bIns="45720" rtlCol="0" anchor="ctr">
            <a:normAutofit/>
          </a:bodyPr>
          <a:lstStyle/>
          <a:p>
            <a:pPr algn="l"/>
            <a:r>
              <a:rPr lang="en-US" sz="5600" kern="1200" dirty="0">
                <a:solidFill>
                  <a:schemeClr val="bg1"/>
                </a:solidFill>
                <a:latin typeface="+mj-lt"/>
                <a:ea typeface="+mj-ea"/>
                <a:cs typeface="+mj-cs"/>
              </a:rPr>
              <a:t>Welcome to BUS-660</a:t>
            </a:r>
            <a:br>
              <a:rPr lang="en-US" sz="5600" kern="1200" dirty="0">
                <a:solidFill>
                  <a:schemeClr val="bg1"/>
                </a:solidFill>
                <a:latin typeface="+mj-lt"/>
                <a:ea typeface="+mj-ea"/>
                <a:cs typeface="+mj-cs"/>
              </a:rPr>
            </a:br>
            <a:r>
              <a:rPr lang="en-US" sz="5600" kern="1200" dirty="0">
                <a:solidFill>
                  <a:schemeClr val="bg1"/>
                </a:solidFill>
                <a:latin typeface="+mj-lt"/>
                <a:ea typeface="+mj-ea"/>
                <a:cs typeface="+mj-cs"/>
              </a:rPr>
              <a:t>Quantitative Methods</a:t>
            </a:r>
          </a:p>
        </p:txBody>
      </p:sp>
      <p:grpSp>
        <p:nvGrpSpPr>
          <p:cNvPr id="13" name="Group 12">
            <a:extLst>
              <a:ext uri="{FF2B5EF4-FFF2-40B4-BE49-F238E27FC236}">
                <a16:creationId xmlns:a16="http://schemas.microsoft.com/office/drawing/2014/main" id="{94D72A5C-FC60-A04D-B83E-3A7520A110DE}"/>
              </a:ext>
            </a:extLst>
          </p:cNvPr>
          <p:cNvGrpSpPr/>
          <p:nvPr/>
        </p:nvGrpSpPr>
        <p:grpSpPr>
          <a:xfrm>
            <a:off x="5468389" y="2668729"/>
            <a:ext cx="6263640" cy="1408013"/>
            <a:chOff x="1143000" y="3336655"/>
            <a:chExt cx="7881257" cy="1771640"/>
          </a:xfrm>
        </p:grpSpPr>
        <p:sp>
          <p:nvSpPr>
            <p:cNvPr id="14" name="Subtitle 2">
              <a:extLst>
                <a:ext uri="{FF2B5EF4-FFF2-40B4-BE49-F238E27FC236}">
                  <a16:creationId xmlns:a16="http://schemas.microsoft.com/office/drawing/2014/main" id="{25AF28B6-3B2F-6C4C-A5B1-C86D9B69401C}"/>
                </a:ext>
              </a:extLst>
            </p:cNvPr>
            <p:cNvSpPr txBox="1">
              <a:spLocks/>
            </p:cNvSpPr>
            <p:nvPr/>
          </p:nvSpPr>
          <p:spPr>
            <a:xfrm>
              <a:off x="1143000" y="3357155"/>
              <a:ext cx="6858000" cy="1751140"/>
            </a:xfrm>
            <a:prstGeom prst="rect">
              <a:avLst/>
            </a:prstGeom>
          </p:spPr>
          <p:txBody>
            <a:bodyPr vert="horz" lIns="121920" tIns="60960" rIns="121920" bIns="6096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400"/>
                <a:t>Dr. Alex Casteel</a:t>
              </a:r>
            </a:p>
            <a:p>
              <a:pPr algn="l"/>
              <a:r>
                <a:rPr lang="en-US" altLang="x-none" sz="2400" err="1"/>
                <a:t>alex.casteel@gcu.edu</a:t>
              </a:r>
              <a:endParaRPr lang="en-US" altLang="x-none" sz="2400"/>
            </a:p>
            <a:p>
              <a:pPr algn="l"/>
              <a:r>
                <a:rPr lang="en-US" altLang="x-none" sz="2400"/>
                <a:t>(480) 694-0662</a:t>
              </a:r>
            </a:p>
            <a:p>
              <a:endParaRPr lang="en-US" sz="2400"/>
            </a:p>
          </p:txBody>
        </p:sp>
        <p:pic>
          <p:nvPicPr>
            <p:cNvPr id="16" name="Picture 15">
              <a:extLst>
                <a:ext uri="{FF2B5EF4-FFF2-40B4-BE49-F238E27FC236}">
                  <a16:creationId xmlns:a16="http://schemas.microsoft.com/office/drawing/2014/main" id="{F0C6EC11-D4F1-5444-8975-ED0984CB8D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5039" y="333665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DD59EA74-A880-C444-9C3B-5DE032E53D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5039" y="389545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D7979129-3646-4449-B9B7-EEBC4D6C2F9A}"/>
                </a:ext>
              </a:extLst>
            </p:cNvPr>
            <p:cNvSpPr txBox="1"/>
            <p:nvPr/>
          </p:nvSpPr>
          <p:spPr>
            <a:xfrm>
              <a:off x="6609806" y="3357155"/>
              <a:ext cx="2414451" cy="1090692"/>
            </a:xfrm>
            <a:prstGeom prst="rect">
              <a:avLst/>
            </a:prstGeom>
            <a:noFill/>
          </p:spPr>
          <p:txBody>
            <a:bodyPr wrap="square" rtlCol="0">
              <a:normAutofit/>
            </a:bodyPr>
            <a:lstStyle/>
            <a:p>
              <a:pPr>
                <a:lnSpc>
                  <a:spcPct val="90000"/>
                </a:lnSpc>
                <a:spcAft>
                  <a:spcPts val="1200"/>
                </a:spcAft>
              </a:pPr>
              <a:r>
                <a:rPr lang="en-US" altLang="x-none" sz="2000" dirty="0"/>
                <a:t>@</a:t>
              </a:r>
              <a:r>
                <a:rPr lang="en-US" altLang="x-none" sz="2000" dirty="0" err="1"/>
                <a:t>dralexcasteel</a:t>
              </a:r>
              <a:endParaRPr lang="en-US" altLang="x-none" sz="2000" dirty="0"/>
            </a:p>
            <a:p>
              <a:pPr>
                <a:lnSpc>
                  <a:spcPct val="90000"/>
                </a:lnSpc>
                <a:spcAft>
                  <a:spcPts val="1200"/>
                </a:spcAft>
              </a:pPr>
              <a:r>
                <a:rPr lang="en-US" altLang="x-none" sz="2000" dirty="0"/>
                <a:t>@</a:t>
              </a:r>
              <a:r>
                <a:rPr lang="en-US" altLang="x-none" sz="2000" dirty="0" err="1"/>
                <a:t>alexcasteel</a:t>
              </a:r>
              <a:endParaRPr lang="en-US" altLang="x-none" sz="2000" dirty="0"/>
            </a:p>
          </p:txBody>
        </p:sp>
      </p:grpSp>
    </p:spTree>
    <p:extLst>
      <p:ext uri="{BB962C8B-B14F-4D97-AF65-F5344CB8AC3E}">
        <p14:creationId xmlns:p14="http://schemas.microsoft.com/office/powerpoint/2010/main" val="1534297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kern="1200">
                <a:solidFill>
                  <a:srgbClr val="FFFFFF"/>
                </a:solidFill>
                <a:latin typeface="+mj-lt"/>
                <a:ea typeface="+mj-ea"/>
                <a:cs typeface="+mj-cs"/>
              </a:rPr>
              <a:t>Problem Formulation</a:t>
            </a:r>
          </a:p>
        </p:txBody>
      </p:sp>
      <p:sp>
        <p:nvSpPr>
          <p:cNvPr id="7" name="Text Placeholder 2">
            <a:extLst>
              <a:ext uri="{FF2B5EF4-FFF2-40B4-BE49-F238E27FC236}">
                <a16:creationId xmlns:a16="http://schemas.microsoft.com/office/drawing/2014/main" id="{ADAADF23-24CB-CD46-9F42-DF92486E86CA}"/>
              </a:ext>
            </a:extLst>
          </p:cNvPr>
          <p:cNvSpPr txBox="1">
            <a:spLocks/>
          </p:cNvSpPr>
          <p:nvPr/>
        </p:nvSpPr>
        <p:spPr>
          <a:xfrm>
            <a:off x="4978708" y="885651"/>
            <a:ext cx="6525220" cy="461684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0" indent="-457200">
              <a:buFont typeface="+mj-lt"/>
              <a:buAutoNum type="arabicPeriod" startAt="3"/>
            </a:pPr>
            <a:r>
              <a:rPr lang="en-US" sz="2400" dirty="0"/>
              <a:t>Describe each constraint</a:t>
            </a:r>
          </a:p>
          <a:p>
            <a:pPr marL="742950" lvl="1" indent="0">
              <a:buNone/>
            </a:pPr>
            <a:r>
              <a:rPr lang="en-US" sz="2000" dirty="0"/>
              <a:t>Constraints are the boundaries or requirements placed upon the analysis by availability of resources, product or service requirements, desired outcomes, or other restrictions placed upon the system.</a:t>
            </a:r>
          </a:p>
        </p:txBody>
      </p:sp>
    </p:spTree>
    <p:extLst>
      <p:ext uri="{BB962C8B-B14F-4D97-AF65-F5344CB8AC3E}">
        <p14:creationId xmlns:p14="http://schemas.microsoft.com/office/powerpoint/2010/main" val="3895456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kern="1200">
                <a:solidFill>
                  <a:srgbClr val="FFFFFF"/>
                </a:solidFill>
                <a:latin typeface="+mj-lt"/>
                <a:ea typeface="+mj-ea"/>
                <a:cs typeface="+mj-cs"/>
              </a:rPr>
              <a:t>Problem Formulation</a:t>
            </a:r>
          </a:p>
        </p:txBody>
      </p:sp>
      <p:sp>
        <p:nvSpPr>
          <p:cNvPr id="7" name="Text Placeholder 2">
            <a:extLst>
              <a:ext uri="{FF2B5EF4-FFF2-40B4-BE49-F238E27FC236}">
                <a16:creationId xmlns:a16="http://schemas.microsoft.com/office/drawing/2014/main" id="{ADAADF23-24CB-CD46-9F42-DF92486E86CA}"/>
              </a:ext>
            </a:extLst>
          </p:cNvPr>
          <p:cNvSpPr txBox="1">
            <a:spLocks/>
          </p:cNvSpPr>
          <p:nvPr/>
        </p:nvSpPr>
        <p:spPr>
          <a:xfrm>
            <a:off x="4978708" y="885651"/>
            <a:ext cx="6525220" cy="461684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0" indent="-457200">
              <a:buFont typeface="+mj-lt"/>
              <a:buAutoNum type="arabicPeriod" startAt="4"/>
            </a:pPr>
            <a:r>
              <a:rPr lang="en-US" sz="2400" dirty="0"/>
              <a:t>Define the decision variables</a:t>
            </a:r>
          </a:p>
          <a:p>
            <a:pPr marL="742950" lvl="1" indent="0">
              <a:buNone/>
            </a:pPr>
            <a:r>
              <a:rPr lang="en-US" sz="2000" dirty="0"/>
              <a:t>The decision variables are the controllable inputs for the problem</a:t>
            </a:r>
          </a:p>
        </p:txBody>
      </p:sp>
    </p:spTree>
    <p:extLst>
      <p:ext uri="{BB962C8B-B14F-4D97-AF65-F5344CB8AC3E}">
        <p14:creationId xmlns:p14="http://schemas.microsoft.com/office/powerpoint/2010/main" val="101108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kern="1200">
                <a:solidFill>
                  <a:srgbClr val="FFFFFF"/>
                </a:solidFill>
                <a:latin typeface="+mj-lt"/>
                <a:ea typeface="+mj-ea"/>
                <a:cs typeface="+mj-cs"/>
              </a:rPr>
              <a:t>Problem Formulation</a:t>
            </a:r>
          </a:p>
        </p:txBody>
      </p:sp>
      <p:sp>
        <p:nvSpPr>
          <p:cNvPr id="7" name="Text Placeholder 2">
            <a:extLst>
              <a:ext uri="{FF2B5EF4-FFF2-40B4-BE49-F238E27FC236}">
                <a16:creationId xmlns:a16="http://schemas.microsoft.com/office/drawing/2014/main" id="{ADAADF23-24CB-CD46-9F42-DF92486E86CA}"/>
              </a:ext>
            </a:extLst>
          </p:cNvPr>
          <p:cNvSpPr txBox="1">
            <a:spLocks/>
          </p:cNvSpPr>
          <p:nvPr/>
        </p:nvSpPr>
        <p:spPr>
          <a:xfrm>
            <a:off x="4978708" y="885651"/>
            <a:ext cx="6525220" cy="461684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0" indent="-457200">
              <a:buFont typeface="+mj-lt"/>
              <a:buAutoNum type="arabicPeriod" startAt="5"/>
            </a:pPr>
            <a:r>
              <a:rPr lang="en-US" sz="2400" dirty="0"/>
              <a:t>Write the objective in terms of the decision variables</a:t>
            </a:r>
          </a:p>
          <a:p>
            <a:pPr marL="742950" lvl="1" indent="0">
              <a:buNone/>
            </a:pPr>
            <a:r>
              <a:rPr lang="en-US" sz="2000" dirty="0"/>
              <a:t>The objective is the desired outcome and is developed as a function of the decision variables (see step 4)</a:t>
            </a:r>
          </a:p>
        </p:txBody>
      </p:sp>
      <p:sp>
        <p:nvSpPr>
          <p:cNvPr id="3" name="TextBox 2">
            <a:extLst>
              <a:ext uri="{FF2B5EF4-FFF2-40B4-BE49-F238E27FC236}">
                <a16:creationId xmlns:a16="http://schemas.microsoft.com/office/drawing/2014/main" id="{5201ECFE-0A29-A049-BCF8-A6B2D14105CF}"/>
              </a:ext>
            </a:extLst>
          </p:cNvPr>
          <p:cNvSpPr txBox="1"/>
          <p:nvPr/>
        </p:nvSpPr>
        <p:spPr>
          <a:xfrm>
            <a:off x="7302614" y="4339151"/>
            <a:ext cx="4074289" cy="1477328"/>
          </a:xfrm>
          <a:prstGeom prst="rect">
            <a:avLst/>
          </a:prstGeom>
          <a:noFill/>
          <a:ln w="50800">
            <a:solidFill>
              <a:srgbClr val="FF0000"/>
            </a:solidFill>
          </a:ln>
        </p:spPr>
        <p:txBody>
          <a:bodyPr wrap="square" rtlCol="0">
            <a:spAutoFit/>
          </a:bodyPr>
          <a:lstStyle/>
          <a:p>
            <a:r>
              <a:rPr lang="en-US" dirty="0"/>
              <a:t>If you are struggling to identify the decision variables, begin writing your best guess of the objective function. The decision variables will tend to identify themselves as you do this.</a:t>
            </a:r>
          </a:p>
        </p:txBody>
      </p:sp>
    </p:spTree>
    <p:extLst>
      <p:ext uri="{BB962C8B-B14F-4D97-AF65-F5344CB8AC3E}">
        <p14:creationId xmlns:p14="http://schemas.microsoft.com/office/powerpoint/2010/main" val="427226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kern="1200">
                <a:solidFill>
                  <a:srgbClr val="FFFFFF"/>
                </a:solidFill>
                <a:latin typeface="+mj-lt"/>
                <a:ea typeface="+mj-ea"/>
                <a:cs typeface="+mj-cs"/>
              </a:rPr>
              <a:t>Problem Formulation</a:t>
            </a:r>
          </a:p>
        </p:txBody>
      </p:sp>
      <p:sp>
        <p:nvSpPr>
          <p:cNvPr id="7" name="Text Placeholder 2">
            <a:extLst>
              <a:ext uri="{FF2B5EF4-FFF2-40B4-BE49-F238E27FC236}">
                <a16:creationId xmlns:a16="http://schemas.microsoft.com/office/drawing/2014/main" id="{ADAADF23-24CB-CD46-9F42-DF92486E86CA}"/>
              </a:ext>
            </a:extLst>
          </p:cNvPr>
          <p:cNvSpPr txBox="1">
            <a:spLocks/>
          </p:cNvSpPr>
          <p:nvPr/>
        </p:nvSpPr>
        <p:spPr>
          <a:xfrm>
            <a:off x="4978708" y="885651"/>
            <a:ext cx="6525220" cy="461684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0" indent="-457200">
              <a:buFont typeface="+mj-lt"/>
              <a:buAutoNum type="arabicPeriod" startAt="6"/>
            </a:pPr>
            <a:r>
              <a:rPr lang="en-US" sz="2400" dirty="0"/>
              <a:t>Write the constraints in terms of the decision variables</a:t>
            </a:r>
          </a:p>
          <a:p>
            <a:pPr marL="742950" lvl="1" indent="0">
              <a:buNone/>
            </a:pPr>
            <a:r>
              <a:rPr lang="en-US" sz="2000" dirty="0"/>
              <a:t>Express the constraint identified in step 3 in terms of the decision variables identified in step 4. Constraints are expressed as mathematical statements.</a:t>
            </a:r>
          </a:p>
        </p:txBody>
      </p:sp>
    </p:spTree>
    <p:extLst>
      <p:ext uri="{BB962C8B-B14F-4D97-AF65-F5344CB8AC3E}">
        <p14:creationId xmlns:p14="http://schemas.microsoft.com/office/powerpoint/2010/main" val="336918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kern="1200">
                <a:solidFill>
                  <a:srgbClr val="FFFFFF"/>
                </a:solidFill>
                <a:latin typeface="+mj-lt"/>
                <a:ea typeface="+mj-ea"/>
                <a:cs typeface="+mj-cs"/>
              </a:rPr>
              <a:t>Problem Formulation</a:t>
            </a:r>
          </a:p>
        </p:txBody>
      </p:sp>
      <p:sp>
        <p:nvSpPr>
          <p:cNvPr id="7" name="Text Placeholder 2">
            <a:extLst>
              <a:ext uri="{FF2B5EF4-FFF2-40B4-BE49-F238E27FC236}">
                <a16:creationId xmlns:a16="http://schemas.microsoft.com/office/drawing/2014/main" id="{ADAADF23-24CB-CD46-9F42-DF92486E86CA}"/>
              </a:ext>
            </a:extLst>
          </p:cNvPr>
          <p:cNvSpPr txBox="1">
            <a:spLocks/>
          </p:cNvSpPr>
          <p:nvPr/>
        </p:nvSpPr>
        <p:spPr>
          <a:xfrm>
            <a:off x="4978708" y="885651"/>
            <a:ext cx="6525220" cy="461684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0" indent="-457200">
              <a:buFont typeface="+mj-lt"/>
              <a:buAutoNum type="arabicPeriod" startAt="7"/>
            </a:pPr>
            <a:r>
              <a:rPr lang="en-US" sz="2400" dirty="0"/>
              <a:t>Add the negativity constraints</a:t>
            </a:r>
          </a:p>
          <a:p>
            <a:pPr marL="742950" lvl="1" indent="0">
              <a:buNone/>
            </a:pPr>
            <a:r>
              <a:rPr lang="en-US" sz="2000" dirty="0"/>
              <a:t>Because most decision variables may not be a negative value, these constraints must be identified.</a:t>
            </a:r>
          </a:p>
        </p:txBody>
      </p:sp>
    </p:spTree>
    <p:extLst>
      <p:ext uri="{BB962C8B-B14F-4D97-AF65-F5344CB8AC3E}">
        <p14:creationId xmlns:p14="http://schemas.microsoft.com/office/powerpoint/2010/main" val="1079828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kern="1200">
                <a:solidFill>
                  <a:srgbClr val="FFFFFF"/>
                </a:solidFill>
                <a:latin typeface="+mj-lt"/>
                <a:ea typeface="+mj-ea"/>
                <a:cs typeface="+mj-cs"/>
              </a:rPr>
              <a:t>Problem Formulation</a:t>
            </a:r>
          </a:p>
        </p:txBody>
      </p:sp>
      <p:sp>
        <p:nvSpPr>
          <p:cNvPr id="7" name="Text Placeholder 2">
            <a:extLst>
              <a:ext uri="{FF2B5EF4-FFF2-40B4-BE49-F238E27FC236}">
                <a16:creationId xmlns:a16="http://schemas.microsoft.com/office/drawing/2014/main" id="{ADAADF23-24CB-CD46-9F42-DF92486E86CA}"/>
              </a:ext>
            </a:extLst>
          </p:cNvPr>
          <p:cNvSpPr txBox="1">
            <a:spLocks/>
          </p:cNvSpPr>
          <p:nvPr/>
        </p:nvSpPr>
        <p:spPr>
          <a:xfrm>
            <a:off x="4978708" y="885651"/>
            <a:ext cx="6525220" cy="461684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0" indent="-457200">
              <a:buFont typeface="+mj-lt"/>
              <a:buAutoNum type="arabicPeriod"/>
            </a:pPr>
            <a:r>
              <a:rPr lang="en-US" sz="2400" dirty="0"/>
              <a:t>Understand the problem thoroughly</a:t>
            </a:r>
          </a:p>
          <a:p>
            <a:pPr marL="742950" lvl="0" indent="-457200">
              <a:buFont typeface="+mj-lt"/>
              <a:buAutoNum type="arabicPeriod"/>
            </a:pPr>
            <a:r>
              <a:rPr lang="en-US" sz="2400" dirty="0"/>
              <a:t>Describe each objective</a:t>
            </a:r>
          </a:p>
          <a:p>
            <a:pPr marL="742950" lvl="0" indent="-457200">
              <a:buFont typeface="+mj-lt"/>
              <a:buAutoNum type="arabicPeriod"/>
            </a:pPr>
            <a:r>
              <a:rPr lang="en-US" sz="2400" dirty="0"/>
              <a:t>Describe each constraint</a:t>
            </a:r>
          </a:p>
          <a:p>
            <a:pPr marL="742950" lvl="0" indent="-457200">
              <a:buFont typeface="+mj-lt"/>
              <a:buAutoNum type="arabicPeriod"/>
            </a:pPr>
            <a:r>
              <a:rPr lang="en-US" sz="2400" dirty="0"/>
              <a:t>Define the decision variables</a:t>
            </a:r>
          </a:p>
          <a:p>
            <a:pPr marL="742950" lvl="0" indent="-457200">
              <a:buFont typeface="+mj-lt"/>
              <a:buAutoNum type="arabicPeriod"/>
            </a:pPr>
            <a:r>
              <a:rPr lang="en-US" sz="2400" dirty="0"/>
              <a:t>Write the objective in terms of the decision variables</a:t>
            </a:r>
          </a:p>
          <a:p>
            <a:pPr marL="742950" lvl="0" indent="-457200">
              <a:buFont typeface="+mj-lt"/>
              <a:buAutoNum type="arabicPeriod"/>
            </a:pPr>
            <a:r>
              <a:rPr lang="en-US" sz="2400" dirty="0"/>
              <a:t>Write the constraints in terms of the decision variables</a:t>
            </a:r>
          </a:p>
          <a:p>
            <a:pPr marL="742950" lvl="0" indent="-457200">
              <a:buFont typeface="+mj-lt"/>
              <a:buAutoNum type="arabicPeriod"/>
            </a:pPr>
            <a:r>
              <a:rPr lang="en-US" sz="2400" dirty="0"/>
              <a:t>Add the negativity constraints</a:t>
            </a:r>
          </a:p>
        </p:txBody>
      </p:sp>
    </p:spTree>
    <p:extLst>
      <p:ext uri="{BB962C8B-B14F-4D97-AF65-F5344CB8AC3E}">
        <p14:creationId xmlns:p14="http://schemas.microsoft.com/office/powerpoint/2010/main" val="131595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Example</a:t>
            </a:r>
            <a:br>
              <a:rPr lang="en-US" dirty="0">
                <a:solidFill>
                  <a:srgbClr val="FFFFFF"/>
                </a:solidFill>
              </a:rPr>
            </a:br>
            <a:br>
              <a:rPr lang="en-US" dirty="0">
                <a:solidFill>
                  <a:srgbClr val="FFFFFF"/>
                </a:solidFill>
              </a:rPr>
            </a:br>
            <a:r>
              <a:rPr lang="en-US" sz="2400" dirty="0">
                <a:solidFill>
                  <a:srgbClr val="FFFFFF"/>
                </a:solidFill>
              </a:rPr>
              <a:t>Step 1 – Understand the problem</a:t>
            </a:r>
            <a:endParaRPr lang="en-US" dirty="0">
              <a:solidFill>
                <a:srgbClr val="FFFFFF"/>
              </a:solidFill>
            </a:endParaRPr>
          </a:p>
        </p:txBody>
      </p:sp>
      <p:pic>
        <p:nvPicPr>
          <p:cNvPr id="11" name="Picture 10">
            <a:extLst>
              <a:ext uri="{FF2B5EF4-FFF2-40B4-BE49-F238E27FC236}">
                <a16:creationId xmlns:a16="http://schemas.microsoft.com/office/drawing/2014/main" id="{5A2BC500-097C-5C4A-905F-C7D871269E3D}"/>
              </a:ext>
            </a:extLst>
          </p:cNvPr>
          <p:cNvPicPr>
            <a:picLocks noChangeAspect="1"/>
          </p:cNvPicPr>
          <p:nvPr/>
        </p:nvPicPr>
        <p:blipFill>
          <a:blip r:embed="rId3"/>
          <a:stretch>
            <a:fillRect/>
          </a:stretch>
        </p:blipFill>
        <p:spPr>
          <a:xfrm>
            <a:off x="6355876" y="5112553"/>
            <a:ext cx="3355500" cy="1407851"/>
          </a:xfrm>
          <a:prstGeom prst="rect">
            <a:avLst/>
          </a:prstGeom>
        </p:spPr>
      </p:pic>
      <p:pic>
        <p:nvPicPr>
          <p:cNvPr id="12" name="Picture 11">
            <a:extLst>
              <a:ext uri="{FF2B5EF4-FFF2-40B4-BE49-F238E27FC236}">
                <a16:creationId xmlns:a16="http://schemas.microsoft.com/office/drawing/2014/main" id="{F3BB27A6-C391-C241-85BA-526E5959F8EE}"/>
              </a:ext>
            </a:extLst>
          </p:cNvPr>
          <p:cNvPicPr>
            <a:picLocks noChangeAspect="1"/>
          </p:cNvPicPr>
          <p:nvPr/>
        </p:nvPicPr>
        <p:blipFill>
          <a:blip r:embed="rId4"/>
          <a:stretch>
            <a:fillRect/>
          </a:stretch>
        </p:blipFill>
        <p:spPr>
          <a:xfrm>
            <a:off x="4736626" y="719399"/>
            <a:ext cx="7194242" cy="2180073"/>
          </a:xfrm>
          <a:prstGeom prst="rect">
            <a:avLst/>
          </a:prstGeom>
        </p:spPr>
      </p:pic>
      <p:pic>
        <p:nvPicPr>
          <p:cNvPr id="13" name="Picture 12">
            <a:extLst>
              <a:ext uri="{FF2B5EF4-FFF2-40B4-BE49-F238E27FC236}">
                <a16:creationId xmlns:a16="http://schemas.microsoft.com/office/drawing/2014/main" id="{7002C2F1-3426-634F-94B1-515B9A79E0C0}"/>
              </a:ext>
            </a:extLst>
          </p:cNvPr>
          <p:cNvPicPr>
            <a:picLocks noChangeAspect="1"/>
          </p:cNvPicPr>
          <p:nvPr/>
        </p:nvPicPr>
        <p:blipFill>
          <a:blip r:embed="rId5"/>
          <a:stretch>
            <a:fillRect/>
          </a:stretch>
        </p:blipFill>
        <p:spPr>
          <a:xfrm>
            <a:off x="4719578" y="2929563"/>
            <a:ext cx="7472422" cy="2057932"/>
          </a:xfrm>
          <a:prstGeom prst="rect">
            <a:avLst/>
          </a:prstGeom>
        </p:spPr>
      </p:pic>
    </p:spTree>
    <p:extLst>
      <p:ext uri="{BB962C8B-B14F-4D97-AF65-F5344CB8AC3E}">
        <p14:creationId xmlns:p14="http://schemas.microsoft.com/office/powerpoint/2010/main" val="219815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Example</a:t>
            </a:r>
            <a:br>
              <a:rPr lang="en-US" dirty="0">
                <a:solidFill>
                  <a:srgbClr val="FFFFFF"/>
                </a:solidFill>
              </a:rPr>
            </a:br>
            <a:br>
              <a:rPr lang="en-US" dirty="0">
                <a:solidFill>
                  <a:srgbClr val="FFFFFF"/>
                </a:solidFill>
              </a:rPr>
            </a:br>
            <a:r>
              <a:rPr lang="en-US" sz="2400" dirty="0">
                <a:solidFill>
                  <a:srgbClr val="FFFFFF"/>
                </a:solidFill>
              </a:rPr>
              <a:t>Step 2 – Describe the objective</a:t>
            </a:r>
            <a:endParaRPr lang="en-US" dirty="0">
              <a:solidFill>
                <a:srgbClr val="FFFFFF"/>
              </a:solidFill>
            </a:endParaRPr>
          </a:p>
        </p:txBody>
      </p:sp>
      <p:pic>
        <p:nvPicPr>
          <p:cNvPr id="11" name="Picture 10">
            <a:extLst>
              <a:ext uri="{FF2B5EF4-FFF2-40B4-BE49-F238E27FC236}">
                <a16:creationId xmlns:a16="http://schemas.microsoft.com/office/drawing/2014/main" id="{C70D6E2E-1A6F-2A4A-AE8F-80533D4114C0}"/>
              </a:ext>
            </a:extLst>
          </p:cNvPr>
          <p:cNvPicPr>
            <a:picLocks noChangeAspect="1"/>
          </p:cNvPicPr>
          <p:nvPr/>
        </p:nvPicPr>
        <p:blipFill>
          <a:blip r:embed="rId3"/>
          <a:stretch>
            <a:fillRect/>
          </a:stretch>
        </p:blipFill>
        <p:spPr>
          <a:xfrm>
            <a:off x="6355876" y="5112553"/>
            <a:ext cx="3355500" cy="1407851"/>
          </a:xfrm>
          <a:prstGeom prst="rect">
            <a:avLst/>
          </a:prstGeom>
        </p:spPr>
      </p:pic>
      <p:pic>
        <p:nvPicPr>
          <p:cNvPr id="12" name="Picture 11">
            <a:extLst>
              <a:ext uri="{FF2B5EF4-FFF2-40B4-BE49-F238E27FC236}">
                <a16:creationId xmlns:a16="http://schemas.microsoft.com/office/drawing/2014/main" id="{64123A84-5BCC-CB49-A886-FD25EE50A7C9}"/>
              </a:ext>
            </a:extLst>
          </p:cNvPr>
          <p:cNvPicPr>
            <a:picLocks noChangeAspect="1"/>
          </p:cNvPicPr>
          <p:nvPr/>
        </p:nvPicPr>
        <p:blipFill>
          <a:blip r:embed="rId4"/>
          <a:stretch>
            <a:fillRect/>
          </a:stretch>
        </p:blipFill>
        <p:spPr>
          <a:xfrm>
            <a:off x="4736626" y="719399"/>
            <a:ext cx="7194242" cy="2180073"/>
          </a:xfrm>
          <a:prstGeom prst="rect">
            <a:avLst/>
          </a:prstGeom>
        </p:spPr>
      </p:pic>
      <p:pic>
        <p:nvPicPr>
          <p:cNvPr id="13" name="Picture 12">
            <a:extLst>
              <a:ext uri="{FF2B5EF4-FFF2-40B4-BE49-F238E27FC236}">
                <a16:creationId xmlns:a16="http://schemas.microsoft.com/office/drawing/2014/main" id="{F1EB2B3B-DB1E-694F-BE94-247AC17EE2DF}"/>
              </a:ext>
            </a:extLst>
          </p:cNvPr>
          <p:cNvPicPr>
            <a:picLocks noChangeAspect="1"/>
          </p:cNvPicPr>
          <p:nvPr/>
        </p:nvPicPr>
        <p:blipFill>
          <a:blip r:embed="rId5"/>
          <a:stretch>
            <a:fillRect/>
          </a:stretch>
        </p:blipFill>
        <p:spPr>
          <a:xfrm>
            <a:off x="4719578" y="2929563"/>
            <a:ext cx="7472422" cy="2057932"/>
          </a:xfrm>
          <a:prstGeom prst="rect">
            <a:avLst/>
          </a:prstGeom>
        </p:spPr>
      </p:pic>
      <p:sp>
        <p:nvSpPr>
          <p:cNvPr id="6" name="TextBox 5">
            <a:extLst>
              <a:ext uri="{FF2B5EF4-FFF2-40B4-BE49-F238E27FC236}">
                <a16:creationId xmlns:a16="http://schemas.microsoft.com/office/drawing/2014/main" id="{DF9E12AD-3869-CE4C-8A9B-6B9DCAF372C9}"/>
              </a:ext>
            </a:extLst>
          </p:cNvPr>
          <p:cNvSpPr txBox="1"/>
          <p:nvPr/>
        </p:nvSpPr>
        <p:spPr>
          <a:xfrm>
            <a:off x="1077711" y="4437951"/>
            <a:ext cx="3172741" cy="1200329"/>
          </a:xfrm>
          <a:prstGeom prst="rect">
            <a:avLst/>
          </a:prstGeom>
          <a:noFill/>
        </p:spPr>
        <p:txBody>
          <a:bodyPr wrap="square" rtlCol="0">
            <a:spAutoFit/>
          </a:bodyPr>
          <a:lstStyle/>
          <a:p>
            <a:r>
              <a:rPr lang="en-US" dirty="0">
                <a:solidFill>
                  <a:schemeClr val="bg1">
                    <a:lumMod val="85000"/>
                  </a:schemeClr>
                </a:solidFill>
              </a:rPr>
              <a:t>Maximize profits based upon profit contributions of $40/ton for fuel additive and $30/ton for solvent base.</a:t>
            </a:r>
          </a:p>
        </p:txBody>
      </p:sp>
      <p:sp>
        <p:nvSpPr>
          <p:cNvPr id="16" name="Rectangle 15">
            <a:extLst>
              <a:ext uri="{FF2B5EF4-FFF2-40B4-BE49-F238E27FC236}">
                <a16:creationId xmlns:a16="http://schemas.microsoft.com/office/drawing/2014/main" id="{79277408-529C-0A4B-9E72-D291B47ADBA6}"/>
              </a:ext>
            </a:extLst>
          </p:cNvPr>
          <p:cNvSpPr/>
          <p:nvPr/>
        </p:nvSpPr>
        <p:spPr>
          <a:xfrm>
            <a:off x="4725677" y="563918"/>
            <a:ext cx="7329668" cy="5956486"/>
          </a:xfrm>
          <a:prstGeom prst="rect">
            <a:avLst/>
          </a:prstGeom>
          <a:solidFill>
            <a:schemeClr val="bg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8AA24F3-E259-3943-A98F-34D0428F741D}"/>
              </a:ext>
            </a:extLst>
          </p:cNvPr>
          <p:cNvPicPr>
            <a:picLocks noChangeAspect="1"/>
          </p:cNvPicPr>
          <p:nvPr/>
        </p:nvPicPr>
        <p:blipFill>
          <a:blip r:embed="rId6"/>
          <a:stretch>
            <a:fillRect/>
          </a:stretch>
        </p:blipFill>
        <p:spPr>
          <a:xfrm>
            <a:off x="4810346" y="2795376"/>
            <a:ext cx="7154326" cy="1298762"/>
          </a:xfrm>
          <a:prstGeom prst="rect">
            <a:avLst/>
          </a:prstGeom>
        </p:spPr>
      </p:pic>
    </p:spTree>
    <p:extLst>
      <p:ext uri="{BB962C8B-B14F-4D97-AF65-F5344CB8AC3E}">
        <p14:creationId xmlns:p14="http://schemas.microsoft.com/office/powerpoint/2010/main" val="4217655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Example</a:t>
            </a:r>
            <a:br>
              <a:rPr lang="en-US" dirty="0">
                <a:solidFill>
                  <a:srgbClr val="FFFFFF"/>
                </a:solidFill>
              </a:rPr>
            </a:br>
            <a:br>
              <a:rPr lang="en-US" dirty="0">
                <a:solidFill>
                  <a:srgbClr val="FFFFFF"/>
                </a:solidFill>
              </a:rPr>
            </a:br>
            <a:r>
              <a:rPr lang="en-US" sz="2400" dirty="0">
                <a:solidFill>
                  <a:srgbClr val="FFFFFF"/>
                </a:solidFill>
              </a:rPr>
              <a:t>Step 3 – Describe each constraint</a:t>
            </a:r>
            <a:endParaRPr lang="en-US" dirty="0">
              <a:solidFill>
                <a:srgbClr val="FFFFFF"/>
              </a:solidFill>
            </a:endParaRPr>
          </a:p>
        </p:txBody>
      </p:sp>
      <p:pic>
        <p:nvPicPr>
          <p:cNvPr id="4" name="Picture 3">
            <a:extLst>
              <a:ext uri="{FF2B5EF4-FFF2-40B4-BE49-F238E27FC236}">
                <a16:creationId xmlns:a16="http://schemas.microsoft.com/office/drawing/2014/main" id="{813932BF-F727-AA40-8C02-418B93BC4B43}"/>
              </a:ext>
            </a:extLst>
          </p:cNvPr>
          <p:cNvPicPr>
            <a:picLocks noChangeAspect="1"/>
          </p:cNvPicPr>
          <p:nvPr/>
        </p:nvPicPr>
        <p:blipFill>
          <a:blip r:embed="rId3"/>
          <a:stretch>
            <a:fillRect/>
          </a:stretch>
        </p:blipFill>
        <p:spPr>
          <a:xfrm>
            <a:off x="6355876" y="5112553"/>
            <a:ext cx="3355500" cy="1407851"/>
          </a:xfrm>
          <a:prstGeom prst="rect">
            <a:avLst/>
          </a:prstGeom>
        </p:spPr>
      </p:pic>
      <p:pic>
        <p:nvPicPr>
          <p:cNvPr id="5" name="Picture 4">
            <a:extLst>
              <a:ext uri="{FF2B5EF4-FFF2-40B4-BE49-F238E27FC236}">
                <a16:creationId xmlns:a16="http://schemas.microsoft.com/office/drawing/2014/main" id="{7A7DEC96-8A7D-FF42-990B-C4F637001CB2}"/>
              </a:ext>
            </a:extLst>
          </p:cNvPr>
          <p:cNvPicPr>
            <a:picLocks noChangeAspect="1"/>
          </p:cNvPicPr>
          <p:nvPr/>
        </p:nvPicPr>
        <p:blipFill>
          <a:blip r:embed="rId4"/>
          <a:stretch>
            <a:fillRect/>
          </a:stretch>
        </p:blipFill>
        <p:spPr>
          <a:xfrm>
            <a:off x="4736626" y="719399"/>
            <a:ext cx="7194242" cy="2180073"/>
          </a:xfrm>
          <a:prstGeom prst="rect">
            <a:avLst/>
          </a:prstGeom>
        </p:spPr>
      </p:pic>
      <p:pic>
        <p:nvPicPr>
          <p:cNvPr id="8" name="Picture 7">
            <a:extLst>
              <a:ext uri="{FF2B5EF4-FFF2-40B4-BE49-F238E27FC236}">
                <a16:creationId xmlns:a16="http://schemas.microsoft.com/office/drawing/2014/main" id="{218C3674-E433-CF4A-841E-942532E99E2C}"/>
              </a:ext>
            </a:extLst>
          </p:cNvPr>
          <p:cNvPicPr>
            <a:picLocks noChangeAspect="1"/>
          </p:cNvPicPr>
          <p:nvPr/>
        </p:nvPicPr>
        <p:blipFill>
          <a:blip r:embed="rId5"/>
          <a:stretch>
            <a:fillRect/>
          </a:stretch>
        </p:blipFill>
        <p:spPr>
          <a:xfrm>
            <a:off x="4719578" y="2929563"/>
            <a:ext cx="7472422" cy="2057932"/>
          </a:xfrm>
          <a:prstGeom prst="rect">
            <a:avLst/>
          </a:prstGeom>
        </p:spPr>
      </p:pic>
      <p:sp>
        <p:nvSpPr>
          <p:cNvPr id="9" name="Frame 8">
            <a:extLst>
              <a:ext uri="{FF2B5EF4-FFF2-40B4-BE49-F238E27FC236}">
                <a16:creationId xmlns:a16="http://schemas.microsoft.com/office/drawing/2014/main" id="{B3EE8B3E-B10F-E04C-B276-A0E4BE9857EA}"/>
              </a:ext>
            </a:extLst>
          </p:cNvPr>
          <p:cNvSpPr/>
          <p:nvPr/>
        </p:nvSpPr>
        <p:spPr>
          <a:xfrm>
            <a:off x="6261904" y="4987495"/>
            <a:ext cx="3576577" cy="1555037"/>
          </a:xfrm>
          <a:prstGeom prst="frame">
            <a:avLst>
              <a:gd name="adj1" fmla="val 625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379911FD-9FEB-EA48-A783-586856710DA3}"/>
              </a:ext>
            </a:extLst>
          </p:cNvPr>
          <p:cNvSpPr/>
          <p:nvPr/>
        </p:nvSpPr>
        <p:spPr>
          <a:xfrm>
            <a:off x="4719578" y="689308"/>
            <a:ext cx="7329668" cy="4255953"/>
          </a:xfrm>
          <a:prstGeom prst="rect">
            <a:avLst/>
          </a:prstGeom>
          <a:solidFill>
            <a:schemeClr val="bg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700F59-F796-1F45-A438-FC62DCF3E497}"/>
              </a:ext>
            </a:extLst>
          </p:cNvPr>
          <p:cNvSpPr txBox="1"/>
          <p:nvPr/>
        </p:nvSpPr>
        <p:spPr>
          <a:xfrm>
            <a:off x="4937671" y="2147367"/>
            <a:ext cx="6719961" cy="1754326"/>
          </a:xfrm>
          <a:prstGeom prst="rect">
            <a:avLst/>
          </a:prstGeom>
          <a:solidFill>
            <a:schemeClr val="bg1"/>
          </a:solidFill>
        </p:spPr>
        <p:txBody>
          <a:bodyPr wrap="square" rtlCol="0">
            <a:spAutoFit/>
          </a:bodyPr>
          <a:lstStyle/>
          <a:p>
            <a:pPr marL="342900" indent="-342900">
              <a:buAutoNum type="arabicPeriod"/>
            </a:pPr>
            <a:r>
              <a:rPr lang="en-US" dirty="0"/>
              <a:t>The number of tons of material 1 used must be less than or equal to the 20 tons available.</a:t>
            </a:r>
          </a:p>
          <a:p>
            <a:pPr marL="342900" indent="-342900">
              <a:buAutoNum type="arabicPeriod"/>
            </a:pPr>
            <a:r>
              <a:rPr lang="en-US" dirty="0"/>
              <a:t>The number of tons of material 2 used must be less than or equal to 5 tons available</a:t>
            </a:r>
          </a:p>
          <a:p>
            <a:pPr marL="342900" indent="-342900">
              <a:buAutoNum type="arabicPeriod"/>
            </a:pPr>
            <a:r>
              <a:rPr lang="en-US" dirty="0"/>
              <a:t>The number of tons of material 3 used must be less than or equal to 21 tons available</a:t>
            </a:r>
          </a:p>
        </p:txBody>
      </p:sp>
    </p:spTree>
    <p:extLst>
      <p:ext uri="{BB962C8B-B14F-4D97-AF65-F5344CB8AC3E}">
        <p14:creationId xmlns:p14="http://schemas.microsoft.com/office/powerpoint/2010/main" val="265874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Example</a:t>
            </a:r>
            <a:br>
              <a:rPr lang="en-US" dirty="0">
                <a:solidFill>
                  <a:srgbClr val="FFFFFF"/>
                </a:solidFill>
              </a:rPr>
            </a:br>
            <a:br>
              <a:rPr lang="en-US" dirty="0">
                <a:solidFill>
                  <a:srgbClr val="FFFFFF"/>
                </a:solidFill>
              </a:rPr>
            </a:br>
            <a:r>
              <a:rPr lang="en-US" sz="2400" dirty="0">
                <a:solidFill>
                  <a:srgbClr val="FFFFFF"/>
                </a:solidFill>
              </a:rPr>
              <a:t>Step 4 – Define the decision variables</a:t>
            </a:r>
            <a:endParaRPr lang="en-US" dirty="0">
              <a:solidFill>
                <a:srgbClr val="FFFFFF"/>
              </a:solidFill>
            </a:endParaRPr>
          </a:p>
        </p:txBody>
      </p:sp>
      <p:pic>
        <p:nvPicPr>
          <p:cNvPr id="4" name="Picture 3">
            <a:extLst>
              <a:ext uri="{FF2B5EF4-FFF2-40B4-BE49-F238E27FC236}">
                <a16:creationId xmlns:a16="http://schemas.microsoft.com/office/drawing/2014/main" id="{813932BF-F727-AA40-8C02-418B93BC4B43}"/>
              </a:ext>
            </a:extLst>
          </p:cNvPr>
          <p:cNvPicPr>
            <a:picLocks noChangeAspect="1"/>
          </p:cNvPicPr>
          <p:nvPr/>
        </p:nvPicPr>
        <p:blipFill>
          <a:blip r:embed="rId3"/>
          <a:stretch>
            <a:fillRect/>
          </a:stretch>
        </p:blipFill>
        <p:spPr>
          <a:xfrm>
            <a:off x="6355876" y="5112553"/>
            <a:ext cx="3355500" cy="1407851"/>
          </a:xfrm>
          <a:prstGeom prst="rect">
            <a:avLst/>
          </a:prstGeom>
        </p:spPr>
      </p:pic>
      <p:pic>
        <p:nvPicPr>
          <p:cNvPr id="5" name="Picture 4">
            <a:extLst>
              <a:ext uri="{FF2B5EF4-FFF2-40B4-BE49-F238E27FC236}">
                <a16:creationId xmlns:a16="http://schemas.microsoft.com/office/drawing/2014/main" id="{7A7DEC96-8A7D-FF42-990B-C4F637001CB2}"/>
              </a:ext>
            </a:extLst>
          </p:cNvPr>
          <p:cNvPicPr>
            <a:picLocks noChangeAspect="1"/>
          </p:cNvPicPr>
          <p:nvPr/>
        </p:nvPicPr>
        <p:blipFill>
          <a:blip r:embed="rId4"/>
          <a:stretch>
            <a:fillRect/>
          </a:stretch>
        </p:blipFill>
        <p:spPr>
          <a:xfrm>
            <a:off x="4736626" y="719399"/>
            <a:ext cx="7194242" cy="2180073"/>
          </a:xfrm>
          <a:prstGeom prst="rect">
            <a:avLst/>
          </a:prstGeom>
        </p:spPr>
      </p:pic>
      <p:pic>
        <p:nvPicPr>
          <p:cNvPr id="8" name="Picture 7">
            <a:extLst>
              <a:ext uri="{FF2B5EF4-FFF2-40B4-BE49-F238E27FC236}">
                <a16:creationId xmlns:a16="http://schemas.microsoft.com/office/drawing/2014/main" id="{218C3674-E433-CF4A-841E-942532E99E2C}"/>
              </a:ext>
            </a:extLst>
          </p:cNvPr>
          <p:cNvPicPr>
            <a:picLocks noChangeAspect="1"/>
          </p:cNvPicPr>
          <p:nvPr/>
        </p:nvPicPr>
        <p:blipFill>
          <a:blip r:embed="rId5"/>
          <a:stretch>
            <a:fillRect/>
          </a:stretch>
        </p:blipFill>
        <p:spPr>
          <a:xfrm>
            <a:off x="4719578" y="2929563"/>
            <a:ext cx="7472422" cy="2057932"/>
          </a:xfrm>
          <a:prstGeom prst="rect">
            <a:avLst/>
          </a:prstGeom>
        </p:spPr>
      </p:pic>
      <p:sp>
        <p:nvSpPr>
          <p:cNvPr id="11" name="Rectangle 10">
            <a:extLst>
              <a:ext uri="{FF2B5EF4-FFF2-40B4-BE49-F238E27FC236}">
                <a16:creationId xmlns:a16="http://schemas.microsoft.com/office/drawing/2014/main" id="{379911FD-9FEB-EA48-A783-586856710DA3}"/>
              </a:ext>
            </a:extLst>
          </p:cNvPr>
          <p:cNvSpPr/>
          <p:nvPr/>
        </p:nvSpPr>
        <p:spPr>
          <a:xfrm>
            <a:off x="4790955" y="5045584"/>
            <a:ext cx="7329668" cy="1754326"/>
          </a:xfrm>
          <a:prstGeom prst="rect">
            <a:avLst/>
          </a:prstGeom>
          <a:solidFill>
            <a:schemeClr val="bg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700F59-F796-1F45-A438-FC62DCF3E497}"/>
              </a:ext>
            </a:extLst>
          </p:cNvPr>
          <p:cNvSpPr txBox="1"/>
          <p:nvPr/>
        </p:nvSpPr>
        <p:spPr>
          <a:xfrm>
            <a:off x="5061645" y="5302307"/>
            <a:ext cx="6719961" cy="1200329"/>
          </a:xfrm>
          <a:prstGeom prst="rect">
            <a:avLst/>
          </a:prstGeom>
          <a:solidFill>
            <a:schemeClr val="bg1"/>
          </a:solidFill>
        </p:spPr>
        <p:txBody>
          <a:bodyPr wrap="square" rtlCol="0">
            <a:spAutoFit/>
          </a:bodyPr>
          <a:lstStyle/>
          <a:p>
            <a:pPr lvl="4"/>
            <a:endParaRPr lang="en-US" dirty="0"/>
          </a:p>
          <a:p>
            <a:pPr lvl="4"/>
            <a:r>
              <a:rPr lang="en-US" dirty="0"/>
              <a:t>F = number of tons of fuel additive</a:t>
            </a:r>
          </a:p>
          <a:p>
            <a:pPr lvl="4"/>
            <a:r>
              <a:rPr lang="en-US" dirty="0"/>
              <a:t>S = number of tons of solvent base</a:t>
            </a:r>
          </a:p>
          <a:p>
            <a:pPr lvl="4"/>
            <a:endParaRPr lang="en-US" dirty="0"/>
          </a:p>
        </p:txBody>
      </p:sp>
      <p:sp>
        <p:nvSpPr>
          <p:cNvPr id="3" name="Frame 2">
            <a:extLst>
              <a:ext uri="{FF2B5EF4-FFF2-40B4-BE49-F238E27FC236}">
                <a16:creationId xmlns:a16="http://schemas.microsoft.com/office/drawing/2014/main" id="{A3719E11-312B-214B-A877-7DB299D5DA51}"/>
              </a:ext>
            </a:extLst>
          </p:cNvPr>
          <p:cNvSpPr/>
          <p:nvPr/>
        </p:nvSpPr>
        <p:spPr>
          <a:xfrm>
            <a:off x="6206967" y="2118168"/>
            <a:ext cx="1134319" cy="289367"/>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61132C53-1F6B-A545-A009-B7B4FD9CA405}"/>
              </a:ext>
            </a:extLst>
          </p:cNvPr>
          <p:cNvSpPr/>
          <p:nvPr/>
        </p:nvSpPr>
        <p:spPr>
          <a:xfrm>
            <a:off x="5948883" y="2369888"/>
            <a:ext cx="1134319" cy="289367"/>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9444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7">
            <a:extLst>
              <a:ext uri="{FF2B5EF4-FFF2-40B4-BE49-F238E27FC236}">
                <a16:creationId xmlns:a16="http://schemas.microsoft.com/office/drawing/2014/main" id="{EEFC5A63-68D6-4DC9-98B1-C2BDCE2E2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6">
            <a:extLst>
              <a:ext uri="{FF2B5EF4-FFF2-40B4-BE49-F238E27FC236}">
                <a16:creationId xmlns:a16="http://schemas.microsoft.com/office/drawing/2014/main" id="{98696089-5956-4C6A-B8CF-020E45F61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D2187C0E-E9DF-4786-B29C-0547C9F6F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Rectangle 8">
            <a:extLst>
              <a:ext uri="{FF2B5EF4-FFF2-40B4-BE49-F238E27FC236}">
                <a16:creationId xmlns:a16="http://schemas.microsoft.com/office/drawing/2014/main" id="{FFFD7CA3-4CDC-48B8-9010-DDC3DF392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804201" y="951272"/>
            <a:ext cx="6149595" cy="1053387"/>
          </a:xfrm>
        </p:spPr>
        <p:txBody>
          <a:bodyPr>
            <a:normAutofit/>
          </a:bodyPr>
          <a:lstStyle/>
          <a:p>
            <a:r>
              <a:rPr lang="en-US" sz="3300" dirty="0">
                <a:solidFill>
                  <a:srgbClr val="FFFFFF"/>
                </a:solidFill>
              </a:rPr>
              <a:t>Administration</a:t>
            </a:r>
          </a:p>
        </p:txBody>
      </p:sp>
      <p:sp>
        <p:nvSpPr>
          <p:cNvPr id="3" name="Content Placeholder 2">
            <a:extLst>
              <a:ext uri="{FF2B5EF4-FFF2-40B4-BE49-F238E27FC236}">
                <a16:creationId xmlns:a16="http://schemas.microsoft.com/office/drawing/2014/main" id="{ECF16B2F-F163-5344-89DF-20A9736B8A89}"/>
              </a:ext>
            </a:extLst>
          </p:cNvPr>
          <p:cNvSpPr>
            <a:spLocks noGrp="1"/>
          </p:cNvSpPr>
          <p:nvPr>
            <p:ph idx="1"/>
          </p:nvPr>
        </p:nvSpPr>
        <p:spPr>
          <a:xfrm>
            <a:off x="811094" y="2055117"/>
            <a:ext cx="6149595" cy="3478992"/>
          </a:xfrm>
        </p:spPr>
        <p:txBody>
          <a:bodyPr anchor="t">
            <a:normAutofit/>
          </a:bodyPr>
          <a:lstStyle/>
          <a:p>
            <a:pPr marL="0" indent="0">
              <a:buNone/>
            </a:pPr>
            <a:r>
              <a:rPr lang="en-US" sz="2400" i="1" dirty="0">
                <a:solidFill>
                  <a:srgbClr val="FEFFFF"/>
                </a:solidFill>
              </a:rPr>
              <a:t>Participation in DQs &amp; Class</a:t>
            </a:r>
          </a:p>
          <a:p>
            <a:pPr marL="0" indent="0">
              <a:buNone/>
            </a:pPr>
            <a:r>
              <a:rPr lang="en-US" sz="2400" i="1" dirty="0">
                <a:solidFill>
                  <a:srgbClr val="FEFFFF"/>
                </a:solidFill>
              </a:rPr>
              <a:t>Homework</a:t>
            </a:r>
          </a:p>
        </p:txBody>
      </p:sp>
      <p:pic>
        <p:nvPicPr>
          <p:cNvPr id="7" name="Graphic 6">
            <a:extLst>
              <a:ext uri="{FF2B5EF4-FFF2-40B4-BE49-F238E27FC236}">
                <a16:creationId xmlns:a16="http://schemas.microsoft.com/office/drawing/2014/main" id="{DCA61085-F2C9-415B-920B-3603C5C8CE4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17865" y="1989183"/>
            <a:ext cx="3938747" cy="3938747"/>
          </a:xfrm>
          <a:prstGeom prst="rect">
            <a:avLst/>
          </a:prstGeom>
        </p:spPr>
      </p:pic>
      <p:sp>
        <p:nvSpPr>
          <p:cNvPr id="4" name="TextBox 3">
            <a:extLst>
              <a:ext uri="{FF2B5EF4-FFF2-40B4-BE49-F238E27FC236}">
                <a16:creationId xmlns:a16="http://schemas.microsoft.com/office/drawing/2014/main" id="{B9E0BEB0-DA9D-B14D-8C60-C6D441D7BC25}"/>
              </a:ext>
            </a:extLst>
          </p:cNvPr>
          <p:cNvSpPr txBox="1"/>
          <p:nvPr/>
        </p:nvSpPr>
        <p:spPr>
          <a:xfrm>
            <a:off x="8194876" y="1435261"/>
            <a:ext cx="2997843" cy="769441"/>
          </a:xfrm>
          <a:prstGeom prst="rect">
            <a:avLst/>
          </a:prstGeom>
          <a:noFill/>
        </p:spPr>
        <p:txBody>
          <a:bodyPr wrap="square" rtlCol="0">
            <a:spAutoFit/>
          </a:bodyPr>
          <a:lstStyle/>
          <a:p>
            <a:pPr algn="ctr"/>
            <a:r>
              <a:rPr lang="en-US" sz="4400" dirty="0"/>
              <a:t>TOPIC</a:t>
            </a:r>
          </a:p>
        </p:txBody>
      </p:sp>
    </p:spTree>
    <p:extLst>
      <p:ext uri="{BB962C8B-B14F-4D97-AF65-F5344CB8AC3E}">
        <p14:creationId xmlns:p14="http://schemas.microsoft.com/office/powerpoint/2010/main" val="1757633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Example</a:t>
            </a:r>
            <a:br>
              <a:rPr lang="en-US" dirty="0">
                <a:solidFill>
                  <a:srgbClr val="FFFFFF"/>
                </a:solidFill>
              </a:rPr>
            </a:br>
            <a:br>
              <a:rPr lang="en-US" dirty="0">
                <a:solidFill>
                  <a:srgbClr val="FFFFFF"/>
                </a:solidFill>
              </a:rPr>
            </a:br>
            <a:r>
              <a:rPr lang="en-US" sz="2400" dirty="0">
                <a:solidFill>
                  <a:srgbClr val="FFFFFF"/>
                </a:solidFill>
              </a:rPr>
              <a:t>Step 5 – Write the objective in terms of the decision variables</a:t>
            </a:r>
            <a:endParaRPr lang="en-US" dirty="0">
              <a:solidFill>
                <a:srgbClr val="FFFFFF"/>
              </a:solidFill>
            </a:endParaRPr>
          </a:p>
        </p:txBody>
      </p:sp>
      <p:pic>
        <p:nvPicPr>
          <p:cNvPr id="4" name="Picture 3">
            <a:extLst>
              <a:ext uri="{FF2B5EF4-FFF2-40B4-BE49-F238E27FC236}">
                <a16:creationId xmlns:a16="http://schemas.microsoft.com/office/drawing/2014/main" id="{813932BF-F727-AA40-8C02-418B93BC4B43}"/>
              </a:ext>
            </a:extLst>
          </p:cNvPr>
          <p:cNvPicPr>
            <a:picLocks noChangeAspect="1"/>
          </p:cNvPicPr>
          <p:nvPr/>
        </p:nvPicPr>
        <p:blipFill>
          <a:blip r:embed="rId3"/>
          <a:stretch>
            <a:fillRect/>
          </a:stretch>
        </p:blipFill>
        <p:spPr>
          <a:xfrm>
            <a:off x="6355876" y="5112553"/>
            <a:ext cx="3355500" cy="1407851"/>
          </a:xfrm>
          <a:prstGeom prst="rect">
            <a:avLst/>
          </a:prstGeom>
        </p:spPr>
      </p:pic>
      <p:pic>
        <p:nvPicPr>
          <p:cNvPr id="5" name="Picture 4">
            <a:extLst>
              <a:ext uri="{FF2B5EF4-FFF2-40B4-BE49-F238E27FC236}">
                <a16:creationId xmlns:a16="http://schemas.microsoft.com/office/drawing/2014/main" id="{7A7DEC96-8A7D-FF42-990B-C4F637001CB2}"/>
              </a:ext>
            </a:extLst>
          </p:cNvPr>
          <p:cNvPicPr>
            <a:picLocks noChangeAspect="1"/>
          </p:cNvPicPr>
          <p:nvPr/>
        </p:nvPicPr>
        <p:blipFill>
          <a:blip r:embed="rId4"/>
          <a:stretch>
            <a:fillRect/>
          </a:stretch>
        </p:blipFill>
        <p:spPr>
          <a:xfrm>
            <a:off x="4736626" y="719399"/>
            <a:ext cx="7194242" cy="2180073"/>
          </a:xfrm>
          <a:prstGeom prst="rect">
            <a:avLst/>
          </a:prstGeom>
        </p:spPr>
      </p:pic>
      <p:pic>
        <p:nvPicPr>
          <p:cNvPr id="8" name="Picture 7">
            <a:extLst>
              <a:ext uri="{FF2B5EF4-FFF2-40B4-BE49-F238E27FC236}">
                <a16:creationId xmlns:a16="http://schemas.microsoft.com/office/drawing/2014/main" id="{218C3674-E433-CF4A-841E-942532E99E2C}"/>
              </a:ext>
            </a:extLst>
          </p:cNvPr>
          <p:cNvPicPr>
            <a:picLocks noChangeAspect="1"/>
          </p:cNvPicPr>
          <p:nvPr/>
        </p:nvPicPr>
        <p:blipFill>
          <a:blip r:embed="rId5"/>
          <a:stretch>
            <a:fillRect/>
          </a:stretch>
        </p:blipFill>
        <p:spPr>
          <a:xfrm>
            <a:off x="4719578" y="2929563"/>
            <a:ext cx="7472422" cy="2057932"/>
          </a:xfrm>
          <a:prstGeom prst="rect">
            <a:avLst/>
          </a:prstGeom>
        </p:spPr>
      </p:pic>
      <p:sp>
        <p:nvSpPr>
          <p:cNvPr id="11" name="Rectangle 10">
            <a:extLst>
              <a:ext uri="{FF2B5EF4-FFF2-40B4-BE49-F238E27FC236}">
                <a16:creationId xmlns:a16="http://schemas.microsoft.com/office/drawing/2014/main" id="{379911FD-9FEB-EA48-A783-586856710DA3}"/>
              </a:ext>
            </a:extLst>
          </p:cNvPr>
          <p:cNvSpPr/>
          <p:nvPr/>
        </p:nvSpPr>
        <p:spPr>
          <a:xfrm>
            <a:off x="4756298" y="1929274"/>
            <a:ext cx="7329668" cy="4399876"/>
          </a:xfrm>
          <a:prstGeom prst="rect">
            <a:avLst/>
          </a:prstGeom>
          <a:solidFill>
            <a:schemeClr val="bg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700F59-F796-1F45-A438-FC62DCF3E497}"/>
              </a:ext>
            </a:extLst>
          </p:cNvPr>
          <p:cNvSpPr txBox="1"/>
          <p:nvPr/>
        </p:nvSpPr>
        <p:spPr>
          <a:xfrm>
            <a:off x="5061151" y="3504892"/>
            <a:ext cx="6719961" cy="1477328"/>
          </a:xfrm>
          <a:prstGeom prst="rect">
            <a:avLst/>
          </a:prstGeom>
          <a:solidFill>
            <a:schemeClr val="bg1"/>
          </a:solidFill>
        </p:spPr>
        <p:txBody>
          <a:bodyPr wrap="square" rtlCol="0">
            <a:spAutoFit/>
          </a:bodyPr>
          <a:lstStyle/>
          <a:p>
            <a:pPr algn="ctr"/>
            <a:endParaRPr lang="en-US" dirty="0"/>
          </a:p>
          <a:p>
            <a:pPr algn="ctr"/>
            <a:endParaRPr lang="en-US" dirty="0"/>
          </a:p>
          <a:p>
            <a:pPr algn="ctr"/>
            <a:r>
              <a:rPr lang="en-US" dirty="0"/>
              <a:t>Total profit contribution = 40F + 30S</a:t>
            </a:r>
          </a:p>
          <a:p>
            <a:pPr algn="ctr"/>
            <a:endParaRPr lang="en-US" dirty="0"/>
          </a:p>
          <a:p>
            <a:pPr algn="ctr"/>
            <a:endParaRPr lang="en-US" dirty="0"/>
          </a:p>
        </p:txBody>
      </p:sp>
      <p:pic>
        <p:nvPicPr>
          <p:cNvPr id="6" name="Picture 5">
            <a:extLst>
              <a:ext uri="{FF2B5EF4-FFF2-40B4-BE49-F238E27FC236}">
                <a16:creationId xmlns:a16="http://schemas.microsoft.com/office/drawing/2014/main" id="{555AC710-B2E8-484E-9A32-967EBD99AE50}"/>
              </a:ext>
            </a:extLst>
          </p:cNvPr>
          <p:cNvPicPr>
            <a:picLocks noChangeAspect="1"/>
          </p:cNvPicPr>
          <p:nvPr/>
        </p:nvPicPr>
        <p:blipFill>
          <a:blip r:embed="rId6"/>
          <a:stretch>
            <a:fillRect/>
          </a:stretch>
        </p:blipFill>
        <p:spPr>
          <a:xfrm>
            <a:off x="4684921" y="572766"/>
            <a:ext cx="7472422" cy="1356508"/>
          </a:xfrm>
          <a:prstGeom prst="rect">
            <a:avLst/>
          </a:prstGeom>
        </p:spPr>
      </p:pic>
      <p:cxnSp>
        <p:nvCxnSpPr>
          <p:cNvPr id="12" name="Straight Connector 11">
            <a:extLst>
              <a:ext uri="{FF2B5EF4-FFF2-40B4-BE49-F238E27FC236}">
                <a16:creationId xmlns:a16="http://schemas.microsoft.com/office/drawing/2014/main" id="{C639F3A9-6CE8-9F45-B2D1-8B1E3C7C883A}"/>
              </a:ext>
            </a:extLst>
          </p:cNvPr>
          <p:cNvCxnSpPr/>
          <p:nvPr/>
        </p:nvCxnSpPr>
        <p:spPr>
          <a:xfrm>
            <a:off x="11445446" y="1093782"/>
            <a:ext cx="60388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25729C5-9FDD-5248-9CA9-389618DFA494}"/>
              </a:ext>
            </a:extLst>
          </p:cNvPr>
          <p:cNvCxnSpPr>
            <a:cxnSpLocks/>
          </p:cNvCxnSpPr>
          <p:nvPr/>
        </p:nvCxnSpPr>
        <p:spPr>
          <a:xfrm>
            <a:off x="4759211" y="1338779"/>
            <a:ext cx="698817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989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Example</a:t>
            </a:r>
            <a:br>
              <a:rPr lang="en-US" dirty="0">
                <a:solidFill>
                  <a:srgbClr val="FFFFFF"/>
                </a:solidFill>
              </a:rPr>
            </a:br>
            <a:br>
              <a:rPr lang="en-US" dirty="0">
                <a:solidFill>
                  <a:srgbClr val="FFFFFF"/>
                </a:solidFill>
              </a:rPr>
            </a:br>
            <a:r>
              <a:rPr lang="en-US" sz="2400" dirty="0">
                <a:solidFill>
                  <a:srgbClr val="FFFFFF"/>
                </a:solidFill>
              </a:rPr>
              <a:t>Step 6 – Write the constraints in terms of the decision variables</a:t>
            </a:r>
            <a:endParaRPr lang="en-US" dirty="0">
              <a:solidFill>
                <a:srgbClr val="FFFFFF"/>
              </a:solidFill>
            </a:endParaRPr>
          </a:p>
        </p:txBody>
      </p:sp>
      <p:pic>
        <p:nvPicPr>
          <p:cNvPr id="4" name="Picture 3">
            <a:extLst>
              <a:ext uri="{FF2B5EF4-FFF2-40B4-BE49-F238E27FC236}">
                <a16:creationId xmlns:a16="http://schemas.microsoft.com/office/drawing/2014/main" id="{813932BF-F727-AA40-8C02-418B93BC4B43}"/>
              </a:ext>
            </a:extLst>
          </p:cNvPr>
          <p:cNvPicPr>
            <a:picLocks noChangeAspect="1"/>
          </p:cNvPicPr>
          <p:nvPr/>
        </p:nvPicPr>
        <p:blipFill>
          <a:blip r:embed="rId3"/>
          <a:stretch>
            <a:fillRect/>
          </a:stretch>
        </p:blipFill>
        <p:spPr>
          <a:xfrm>
            <a:off x="6355876" y="5112553"/>
            <a:ext cx="3355500" cy="1407851"/>
          </a:xfrm>
          <a:prstGeom prst="rect">
            <a:avLst/>
          </a:prstGeom>
        </p:spPr>
      </p:pic>
      <p:pic>
        <p:nvPicPr>
          <p:cNvPr id="5" name="Picture 4">
            <a:extLst>
              <a:ext uri="{FF2B5EF4-FFF2-40B4-BE49-F238E27FC236}">
                <a16:creationId xmlns:a16="http://schemas.microsoft.com/office/drawing/2014/main" id="{7A7DEC96-8A7D-FF42-990B-C4F637001CB2}"/>
              </a:ext>
            </a:extLst>
          </p:cNvPr>
          <p:cNvPicPr>
            <a:picLocks noChangeAspect="1"/>
          </p:cNvPicPr>
          <p:nvPr/>
        </p:nvPicPr>
        <p:blipFill>
          <a:blip r:embed="rId4"/>
          <a:stretch>
            <a:fillRect/>
          </a:stretch>
        </p:blipFill>
        <p:spPr>
          <a:xfrm>
            <a:off x="4736626" y="719399"/>
            <a:ext cx="7194242" cy="2180073"/>
          </a:xfrm>
          <a:prstGeom prst="rect">
            <a:avLst/>
          </a:prstGeom>
        </p:spPr>
      </p:pic>
      <p:pic>
        <p:nvPicPr>
          <p:cNvPr id="8" name="Picture 7">
            <a:extLst>
              <a:ext uri="{FF2B5EF4-FFF2-40B4-BE49-F238E27FC236}">
                <a16:creationId xmlns:a16="http://schemas.microsoft.com/office/drawing/2014/main" id="{218C3674-E433-CF4A-841E-942532E99E2C}"/>
              </a:ext>
            </a:extLst>
          </p:cNvPr>
          <p:cNvPicPr>
            <a:picLocks noChangeAspect="1"/>
          </p:cNvPicPr>
          <p:nvPr/>
        </p:nvPicPr>
        <p:blipFill>
          <a:blip r:embed="rId5"/>
          <a:stretch>
            <a:fillRect/>
          </a:stretch>
        </p:blipFill>
        <p:spPr>
          <a:xfrm>
            <a:off x="4719578" y="2929563"/>
            <a:ext cx="7472422" cy="2057932"/>
          </a:xfrm>
          <a:prstGeom prst="rect">
            <a:avLst/>
          </a:prstGeom>
        </p:spPr>
      </p:pic>
      <p:sp>
        <p:nvSpPr>
          <p:cNvPr id="11" name="Rectangle 10">
            <a:extLst>
              <a:ext uri="{FF2B5EF4-FFF2-40B4-BE49-F238E27FC236}">
                <a16:creationId xmlns:a16="http://schemas.microsoft.com/office/drawing/2014/main" id="{379911FD-9FEB-EA48-A783-586856710DA3}"/>
              </a:ext>
            </a:extLst>
          </p:cNvPr>
          <p:cNvSpPr/>
          <p:nvPr/>
        </p:nvSpPr>
        <p:spPr>
          <a:xfrm>
            <a:off x="4719578" y="637195"/>
            <a:ext cx="7329668" cy="2933568"/>
          </a:xfrm>
          <a:prstGeom prst="rect">
            <a:avLst/>
          </a:prstGeom>
          <a:solidFill>
            <a:schemeClr val="bg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700F59-F796-1F45-A438-FC62DCF3E497}"/>
              </a:ext>
            </a:extLst>
          </p:cNvPr>
          <p:cNvSpPr txBox="1"/>
          <p:nvPr/>
        </p:nvSpPr>
        <p:spPr>
          <a:xfrm>
            <a:off x="4937671" y="885651"/>
            <a:ext cx="6719961" cy="2400657"/>
          </a:xfrm>
          <a:prstGeom prst="rect">
            <a:avLst/>
          </a:prstGeom>
          <a:solidFill>
            <a:schemeClr val="bg1"/>
          </a:solidFill>
        </p:spPr>
        <p:txBody>
          <a:bodyPr wrap="square" rtlCol="0">
            <a:spAutoFit/>
          </a:bodyPr>
          <a:lstStyle/>
          <a:p>
            <a:pPr marL="342900" indent="-342900">
              <a:buAutoNum type="arabicPeriod"/>
            </a:pPr>
            <a:endParaRPr lang="en-US" dirty="0"/>
          </a:p>
          <a:p>
            <a:pPr marL="342900" indent="-342900">
              <a:buAutoNum type="arabicPeriod"/>
            </a:pPr>
            <a:r>
              <a:rPr lang="en-US" dirty="0"/>
              <a:t>The number of tons of material 1 used must be less than or equal to the 20 tons available.</a:t>
            </a:r>
          </a:p>
          <a:p>
            <a:pPr marL="342900" indent="-342900">
              <a:buAutoNum type="arabicPeriod"/>
            </a:pPr>
            <a:endParaRPr lang="en-US" dirty="0"/>
          </a:p>
          <a:p>
            <a:pPr lvl="1"/>
            <a:r>
              <a:rPr lang="en-US" dirty="0"/>
              <a:t>Tons of material 1 used ≤ Tons of material 1 available</a:t>
            </a:r>
          </a:p>
          <a:p>
            <a:pPr lvl="1"/>
            <a:r>
              <a:rPr lang="en-US" dirty="0"/>
              <a:t>Tons of material 1 used = 0.4F + 0.5S</a:t>
            </a:r>
          </a:p>
          <a:p>
            <a:pPr lvl="1"/>
            <a:endParaRPr lang="en-US" dirty="0"/>
          </a:p>
          <a:p>
            <a:pPr lvl="1" algn="ctr"/>
            <a:r>
              <a:rPr lang="en-US" sz="2400" dirty="0"/>
              <a:t>0.4F + 0.5S ≤ 20</a:t>
            </a:r>
          </a:p>
        </p:txBody>
      </p:sp>
      <p:sp>
        <p:nvSpPr>
          <p:cNvPr id="3" name="TextBox 2">
            <a:extLst>
              <a:ext uri="{FF2B5EF4-FFF2-40B4-BE49-F238E27FC236}">
                <a16:creationId xmlns:a16="http://schemas.microsoft.com/office/drawing/2014/main" id="{9B71073A-8A70-C94B-81AC-962A32977806}"/>
              </a:ext>
            </a:extLst>
          </p:cNvPr>
          <p:cNvSpPr txBox="1"/>
          <p:nvPr/>
        </p:nvSpPr>
        <p:spPr>
          <a:xfrm>
            <a:off x="922720" y="4644466"/>
            <a:ext cx="3581297" cy="830997"/>
          </a:xfrm>
          <a:prstGeom prst="rect">
            <a:avLst/>
          </a:prstGeom>
          <a:solidFill>
            <a:schemeClr val="bg1"/>
          </a:solidFill>
          <a:ln w="38100">
            <a:solidFill>
              <a:srgbClr val="FF0000"/>
            </a:solidFill>
          </a:ln>
        </p:spPr>
        <p:txBody>
          <a:bodyPr wrap="square" rtlCol="0">
            <a:spAutoFit/>
          </a:bodyPr>
          <a:lstStyle/>
          <a:p>
            <a:r>
              <a:rPr lang="en-US" sz="2400" dirty="0"/>
              <a:t>Exercise:</a:t>
            </a:r>
          </a:p>
          <a:p>
            <a:r>
              <a:rPr lang="en-US" sz="2400" dirty="0"/>
              <a:t>Write constraints 2 and 3</a:t>
            </a:r>
          </a:p>
        </p:txBody>
      </p:sp>
    </p:spTree>
    <p:extLst>
      <p:ext uri="{BB962C8B-B14F-4D97-AF65-F5344CB8AC3E}">
        <p14:creationId xmlns:p14="http://schemas.microsoft.com/office/powerpoint/2010/main" val="263937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Example</a:t>
            </a:r>
            <a:br>
              <a:rPr lang="en-US" dirty="0">
                <a:solidFill>
                  <a:srgbClr val="FFFFFF"/>
                </a:solidFill>
              </a:rPr>
            </a:br>
            <a:br>
              <a:rPr lang="en-US" dirty="0">
                <a:solidFill>
                  <a:srgbClr val="FFFFFF"/>
                </a:solidFill>
              </a:rPr>
            </a:br>
            <a:r>
              <a:rPr lang="en-US" sz="2400" dirty="0">
                <a:solidFill>
                  <a:srgbClr val="FFFFFF"/>
                </a:solidFill>
              </a:rPr>
              <a:t>Step 6 – Write the constraints in terms of the decision variables</a:t>
            </a:r>
            <a:endParaRPr lang="en-US" dirty="0">
              <a:solidFill>
                <a:srgbClr val="FFFFFF"/>
              </a:solidFill>
            </a:endParaRPr>
          </a:p>
        </p:txBody>
      </p:sp>
      <p:pic>
        <p:nvPicPr>
          <p:cNvPr id="4" name="Picture 3">
            <a:extLst>
              <a:ext uri="{FF2B5EF4-FFF2-40B4-BE49-F238E27FC236}">
                <a16:creationId xmlns:a16="http://schemas.microsoft.com/office/drawing/2014/main" id="{813932BF-F727-AA40-8C02-418B93BC4B43}"/>
              </a:ext>
            </a:extLst>
          </p:cNvPr>
          <p:cNvPicPr>
            <a:picLocks noChangeAspect="1"/>
          </p:cNvPicPr>
          <p:nvPr/>
        </p:nvPicPr>
        <p:blipFill>
          <a:blip r:embed="rId3"/>
          <a:stretch>
            <a:fillRect/>
          </a:stretch>
        </p:blipFill>
        <p:spPr>
          <a:xfrm>
            <a:off x="6355876" y="5112553"/>
            <a:ext cx="3355500" cy="1407851"/>
          </a:xfrm>
          <a:prstGeom prst="rect">
            <a:avLst/>
          </a:prstGeom>
        </p:spPr>
      </p:pic>
      <p:pic>
        <p:nvPicPr>
          <p:cNvPr id="5" name="Picture 4">
            <a:extLst>
              <a:ext uri="{FF2B5EF4-FFF2-40B4-BE49-F238E27FC236}">
                <a16:creationId xmlns:a16="http://schemas.microsoft.com/office/drawing/2014/main" id="{7A7DEC96-8A7D-FF42-990B-C4F637001CB2}"/>
              </a:ext>
            </a:extLst>
          </p:cNvPr>
          <p:cNvPicPr>
            <a:picLocks noChangeAspect="1"/>
          </p:cNvPicPr>
          <p:nvPr/>
        </p:nvPicPr>
        <p:blipFill>
          <a:blip r:embed="rId4"/>
          <a:stretch>
            <a:fillRect/>
          </a:stretch>
        </p:blipFill>
        <p:spPr>
          <a:xfrm>
            <a:off x="4736626" y="719399"/>
            <a:ext cx="7194242" cy="2180073"/>
          </a:xfrm>
          <a:prstGeom prst="rect">
            <a:avLst/>
          </a:prstGeom>
        </p:spPr>
      </p:pic>
      <p:pic>
        <p:nvPicPr>
          <p:cNvPr id="8" name="Picture 7">
            <a:extLst>
              <a:ext uri="{FF2B5EF4-FFF2-40B4-BE49-F238E27FC236}">
                <a16:creationId xmlns:a16="http://schemas.microsoft.com/office/drawing/2014/main" id="{218C3674-E433-CF4A-841E-942532E99E2C}"/>
              </a:ext>
            </a:extLst>
          </p:cNvPr>
          <p:cNvPicPr>
            <a:picLocks noChangeAspect="1"/>
          </p:cNvPicPr>
          <p:nvPr/>
        </p:nvPicPr>
        <p:blipFill>
          <a:blip r:embed="rId5"/>
          <a:stretch>
            <a:fillRect/>
          </a:stretch>
        </p:blipFill>
        <p:spPr>
          <a:xfrm>
            <a:off x="4719578" y="2929563"/>
            <a:ext cx="7472422" cy="2057932"/>
          </a:xfrm>
          <a:prstGeom prst="rect">
            <a:avLst/>
          </a:prstGeom>
        </p:spPr>
      </p:pic>
      <p:sp>
        <p:nvSpPr>
          <p:cNvPr id="11" name="Rectangle 10">
            <a:extLst>
              <a:ext uri="{FF2B5EF4-FFF2-40B4-BE49-F238E27FC236}">
                <a16:creationId xmlns:a16="http://schemas.microsoft.com/office/drawing/2014/main" id="{379911FD-9FEB-EA48-A783-586856710DA3}"/>
              </a:ext>
            </a:extLst>
          </p:cNvPr>
          <p:cNvSpPr/>
          <p:nvPr/>
        </p:nvSpPr>
        <p:spPr>
          <a:xfrm>
            <a:off x="4719578" y="637195"/>
            <a:ext cx="7329668" cy="2933568"/>
          </a:xfrm>
          <a:prstGeom prst="rect">
            <a:avLst/>
          </a:prstGeom>
          <a:solidFill>
            <a:schemeClr val="bg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700F59-F796-1F45-A438-FC62DCF3E497}"/>
              </a:ext>
            </a:extLst>
          </p:cNvPr>
          <p:cNvSpPr txBox="1"/>
          <p:nvPr/>
        </p:nvSpPr>
        <p:spPr>
          <a:xfrm>
            <a:off x="4937671" y="885651"/>
            <a:ext cx="6719961" cy="2400657"/>
          </a:xfrm>
          <a:prstGeom prst="rect">
            <a:avLst/>
          </a:prstGeom>
          <a:solidFill>
            <a:schemeClr val="bg1"/>
          </a:solidFill>
        </p:spPr>
        <p:txBody>
          <a:bodyPr wrap="square" rtlCol="0">
            <a:spAutoFit/>
          </a:bodyPr>
          <a:lstStyle/>
          <a:p>
            <a:pPr marL="342900" indent="-342900">
              <a:buAutoNum type="arabicPeriod"/>
            </a:pPr>
            <a:endParaRPr lang="en-US" dirty="0"/>
          </a:p>
          <a:p>
            <a:pPr marL="342900" indent="-342900">
              <a:buFont typeface="+mj-lt"/>
              <a:buAutoNum type="arabicPeriod" startAt="2"/>
            </a:pPr>
            <a:r>
              <a:rPr lang="en-US" dirty="0"/>
              <a:t>The number of tons of material 2 used must be less than or equal to the 5 tons available.</a:t>
            </a:r>
          </a:p>
          <a:p>
            <a:pPr marL="342900" indent="-342900">
              <a:buAutoNum type="arabicPeriod" startAt="2"/>
            </a:pPr>
            <a:endParaRPr lang="en-US" dirty="0"/>
          </a:p>
          <a:p>
            <a:pPr lvl="1"/>
            <a:r>
              <a:rPr lang="en-US" dirty="0"/>
              <a:t>Tons of material 2 used ≤ Tons of material 2 available</a:t>
            </a:r>
          </a:p>
          <a:p>
            <a:pPr lvl="1"/>
            <a:r>
              <a:rPr lang="en-US" dirty="0"/>
              <a:t>Tons of material 2 used = 0.2S</a:t>
            </a:r>
          </a:p>
          <a:p>
            <a:pPr lvl="1"/>
            <a:endParaRPr lang="en-US" dirty="0"/>
          </a:p>
          <a:p>
            <a:pPr lvl="1" algn="ctr"/>
            <a:r>
              <a:rPr lang="en-US" sz="2400" dirty="0"/>
              <a:t>0.2S ≤ 5</a:t>
            </a:r>
          </a:p>
        </p:txBody>
      </p:sp>
      <p:sp>
        <p:nvSpPr>
          <p:cNvPr id="3" name="TextBox 2">
            <a:extLst>
              <a:ext uri="{FF2B5EF4-FFF2-40B4-BE49-F238E27FC236}">
                <a16:creationId xmlns:a16="http://schemas.microsoft.com/office/drawing/2014/main" id="{9B71073A-8A70-C94B-81AC-962A32977806}"/>
              </a:ext>
            </a:extLst>
          </p:cNvPr>
          <p:cNvSpPr txBox="1"/>
          <p:nvPr/>
        </p:nvSpPr>
        <p:spPr>
          <a:xfrm>
            <a:off x="922720" y="4644466"/>
            <a:ext cx="3581297" cy="830997"/>
          </a:xfrm>
          <a:prstGeom prst="rect">
            <a:avLst/>
          </a:prstGeom>
          <a:solidFill>
            <a:schemeClr val="bg1"/>
          </a:solidFill>
          <a:ln w="38100">
            <a:solidFill>
              <a:srgbClr val="FF0000"/>
            </a:solidFill>
          </a:ln>
        </p:spPr>
        <p:txBody>
          <a:bodyPr wrap="square" rtlCol="0">
            <a:spAutoFit/>
          </a:bodyPr>
          <a:lstStyle/>
          <a:p>
            <a:r>
              <a:rPr lang="en-US" sz="2400" dirty="0"/>
              <a:t>Exercise:</a:t>
            </a:r>
          </a:p>
          <a:p>
            <a:r>
              <a:rPr lang="en-US" sz="2400" dirty="0"/>
              <a:t>Write constraints 2 and 3</a:t>
            </a:r>
          </a:p>
        </p:txBody>
      </p:sp>
    </p:spTree>
    <p:extLst>
      <p:ext uri="{BB962C8B-B14F-4D97-AF65-F5344CB8AC3E}">
        <p14:creationId xmlns:p14="http://schemas.microsoft.com/office/powerpoint/2010/main" val="342622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Example</a:t>
            </a:r>
            <a:br>
              <a:rPr lang="en-US" dirty="0">
                <a:solidFill>
                  <a:srgbClr val="FFFFFF"/>
                </a:solidFill>
              </a:rPr>
            </a:br>
            <a:br>
              <a:rPr lang="en-US" dirty="0">
                <a:solidFill>
                  <a:srgbClr val="FFFFFF"/>
                </a:solidFill>
              </a:rPr>
            </a:br>
            <a:r>
              <a:rPr lang="en-US" sz="2400" dirty="0">
                <a:solidFill>
                  <a:srgbClr val="FFFFFF"/>
                </a:solidFill>
              </a:rPr>
              <a:t>Step 6 – Write the constraints in terms of the decision variables</a:t>
            </a:r>
            <a:endParaRPr lang="en-US" dirty="0">
              <a:solidFill>
                <a:srgbClr val="FFFFFF"/>
              </a:solidFill>
            </a:endParaRPr>
          </a:p>
        </p:txBody>
      </p:sp>
      <p:pic>
        <p:nvPicPr>
          <p:cNvPr id="4" name="Picture 3">
            <a:extLst>
              <a:ext uri="{FF2B5EF4-FFF2-40B4-BE49-F238E27FC236}">
                <a16:creationId xmlns:a16="http://schemas.microsoft.com/office/drawing/2014/main" id="{813932BF-F727-AA40-8C02-418B93BC4B43}"/>
              </a:ext>
            </a:extLst>
          </p:cNvPr>
          <p:cNvPicPr>
            <a:picLocks noChangeAspect="1"/>
          </p:cNvPicPr>
          <p:nvPr/>
        </p:nvPicPr>
        <p:blipFill>
          <a:blip r:embed="rId3"/>
          <a:stretch>
            <a:fillRect/>
          </a:stretch>
        </p:blipFill>
        <p:spPr>
          <a:xfrm>
            <a:off x="6355876" y="5112553"/>
            <a:ext cx="3355500" cy="1407851"/>
          </a:xfrm>
          <a:prstGeom prst="rect">
            <a:avLst/>
          </a:prstGeom>
        </p:spPr>
      </p:pic>
      <p:pic>
        <p:nvPicPr>
          <p:cNvPr id="5" name="Picture 4">
            <a:extLst>
              <a:ext uri="{FF2B5EF4-FFF2-40B4-BE49-F238E27FC236}">
                <a16:creationId xmlns:a16="http://schemas.microsoft.com/office/drawing/2014/main" id="{7A7DEC96-8A7D-FF42-990B-C4F637001CB2}"/>
              </a:ext>
            </a:extLst>
          </p:cNvPr>
          <p:cNvPicPr>
            <a:picLocks noChangeAspect="1"/>
          </p:cNvPicPr>
          <p:nvPr/>
        </p:nvPicPr>
        <p:blipFill>
          <a:blip r:embed="rId4"/>
          <a:stretch>
            <a:fillRect/>
          </a:stretch>
        </p:blipFill>
        <p:spPr>
          <a:xfrm>
            <a:off x="4736626" y="719399"/>
            <a:ext cx="7194242" cy="2180073"/>
          </a:xfrm>
          <a:prstGeom prst="rect">
            <a:avLst/>
          </a:prstGeom>
        </p:spPr>
      </p:pic>
      <p:pic>
        <p:nvPicPr>
          <p:cNvPr id="8" name="Picture 7">
            <a:extLst>
              <a:ext uri="{FF2B5EF4-FFF2-40B4-BE49-F238E27FC236}">
                <a16:creationId xmlns:a16="http://schemas.microsoft.com/office/drawing/2014/main" id="{218C3674-E433-CF4A-841E-942532E99E2C}"/>
              </a:ext>
            </a:extLst>
          </p:cNvPr>
          <p:cNvPicPr>
            <a:picLocks noChangeAspect="1"/>
          </p:cNvPicPr>
          <p:nvPr/>
        </p:nvPicPr>
        <p:blipFill>
          <a:blip r:embed="rId5"/>
          <a:stretch>
            <a:fillRect/>
          </a:stretch>
        </p:blipFill>
        <p:spPr>
          <a:xfrm>
            <a:off x="4719578" y="2929563"/>
            <a:ext cx="7472422" cy="2057932"/>
          </a:xfrm>
          <a:prstGeom prst="rect">
            <a:avLst/>
          </a:prstGeom>
        </p:spPr>
      </p:pic>
      <p:sp>
        <p:nvSpPr>
          <p:cNvPr id="11" name="Rectangle 10">
            <a:extLst>
              <a:ext uri="{FF2B5EF4-FFF2-40B4-BE49-F238E27FC236}">
                <a16:creationId xmlns:a16="http://schemas.microsoft.com/office/drawing/2014/main" id="{379911FD-9FEB-EA48-A783-586856710DA3}"/>
              </a:ext>
            </a:extLst>
          </p:cNvPr>
          <p:cNvSpPr/>
          <p:nvPr/>
        </p:nvSpPr>
        <p:spPr>
          <a:xfrm>
            <a:off x="4719578" y="637195"/>
            <a:ext cx="7329668" cy="2933568"/>
          </a:xfrm>
          <a:prstGeom prst="rect">
            <a:avLst/>
          </a:prstGeom>
          <a:solidFill>
            <a:schemeClr val="bg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700F59-F796-1F45-A438-FC62DCF3E497}"/>
              </a:ext>
            </a:extLst>
          </p:cNvPr>
          <p:cNvSpPr txBox="1"/>
          <p:nvPr/>
        </p:nvSpPr>
        <p:spPr>
          <a:xfrm>
            <a:off x="4937671" y="885651"/>
            <a:ext cx="6719961" cy="2400657"/>
          </a:xfrm>
          <a:prstGeom prst="rect">
            <a:avLst/>
          </a:prstGeom>
          <a:solidFill>
            <a:schemeClr val="bg1"/>
          </a:solidFill>
        </p:spPr>
        <p:txBody>
          <a:bodyPr wrap="square" rtlCol="0">
            <a:spAutoFit/>
          </a:bodyPr>
          <a:lstStyle/>
          <a:p>
            <a:pPr marL="342900" indent="-342900">
              <a:buAutoNum type="arabicPeriod"/>
            </a:pPr>
            <a:endParaRPr lang="en-US" dirty="0"/>
          </a:p>
          <a:p>
            <a:pPr marL="342900" indent="-342900">
              <a:buFont typeface="+mj-lt"/>
              <a:buAutoNum type="arabicPeriod" startAt="3"/>
            </a:pPr>
            <a:r>
              <a:rPr lang="en-US" dirty="0"/>
              <a:t>The number of tons of material 3 used must be less than or equal to the 21 tons available.</a:t>
            </a:r>
          </a:p>
          <a:p>
            <a:pPr marL="342900" indent="-342900">
              <a:buAutoNum type="arabicPeriod" startAt="3"/>
            </a:pPr>
            <a:endParaRPr lang="en-US" dirty="0"/>
          </a:p>
          <a:p>
            <a:pPr lvl="1"/>
            <a:r>
              <a:rPr lang="en-US" dirty="0"/>
              <a:t>Tons of material 3 used ≤ Tons of material 3 available</a:t>
            </a:r>
          </a:p>
          <a:p>
            <a:pPr lvl="1"/>
            <a:r>
              <a:rPr lang="en-US" dirty="0"/>
              <a:t>Tons of material 3 used = 0.6F + 0.3S</a:t>
            </a:r>
          </a:p>
          <a:p>
            <a:pPr lvl="1"/>
            <a:endParaRPr lang="en-US" dirty="0"/>
          </a:p>
          <a:p>
            <a:pPr lvl="1" algn="ctr"/>
            <a:r>
              <a:rPr lang="en-US" sz="2400" dirty="0"/>
              <a:t>0.6F + 0.3S ≤ 21</a:t>
            </a:r>
          </a:p>
        </p:txBody>
      </p:sp>
      <p:sp>
        <p:nvSpPr>
          <p:cNvPr id="3" name="TextBox 2">
            <a:extLst>
              <a:ext uri="{FF2B5EF4-FFF2-40B4-BE49-F238E27FC236}">
                <a16:creationId xmlns:a16="http://schemas.microsoft.com/office/drawing/2014/main" id="{9B71073A-8A70-C94B-81AC-962A32977806}"/>
              </a:ext>
            </a:extLst>
          </p:cNvPr>
          <p:cNvSpPr txBox="1"/>
          <p:nvPr/>
        </p:nvSpPr>
        <p:spPr>
          <a:xfrm>
            <a:off x="922720" y="4644466"/>
            <a:ext cx="3581297" cy="830997"/>
          </a:xfrm>
          <a:prstGeom prst="rect">
            <a:avLst/>
          </a:prstGeom>
          <a:solidFill>
            <a:schemeClr val="bg1"/>
          </a:solidFill>
          <a:ln w="38100">
            <a:solidFill>
              <a:srgbClr val="FF0000"/>
            </a:solidFill>
          </a:ln>
        </p:spPr>
        <p:txBody>
          <a:bodyPr wrap="square" rtlCol="0">
            <a:spAutoFit/>
          </a:bodyPr>
          <a:lstStyle/>
          <a:p>
            <a:r>
              <a:rPr lang="en-US" sz="2400" dirty="0"/>
              <a:t>Exercise:</a:t>
            </a:r>
          </a:p>
          <a:p>
            <a:r>
              <a:rPr lang="en-US" sz="2400" dirty="0"/>
              <a:t>Write constraints 2 and 3</a:t>
            </a:r>
          </a:p>
        </p:txBody>
      </p:sp>
    </p:spTree>
    <p:extLst>
      <p:ext uri="{BB962C8B-B14F-4D97-AF65-F5344CB8AC3E}">
        <p14:creationId xmlns:p14="http://schemas.microsoft.com/office/powerpoint/2010/main" val="2148033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Example</a:t>
            </a:r>
            <a:br>
              <a:rPr lang="en-US" dirty="0">
                <a:solidFill>
                  <a:srgbClr val="FFFFFF"/>
                </a:solidFill>
              </a:rPr>
            </a:br>
            <a:br>
              <a:rPr lang="en-US" dirty="0">
                <a:solidFill>
                  <a:srgbClr val="FFFFFF"/>
                </a:solidFill>
              </a:rPr>
            </a:br>
            <a:r>
              <a:rPr lang="en-US" sz="2400" dirty="0">
                <a:solidFill>
                  <a:srgbClr val="FFFFFF"/>
                </a:solidFill>
              </a:rPr>
              <a:t>Step 7 – Add non-negativity constraints</a:t>
            </a:r>
            <a:endParaRPr lang="en-US" dirty="0">
              <a:solidFill>
                <a:srgbClr val="FFFFFF"/>
              </a:solidFill>
            </a:endParaRPr>
          </a:p>
        </p:txBody>
      </p:sp>
      <p:pic>
        <p:nvPicPr>
          <p:cNvPr id="4" name="Picture 3">
            <a:extLst>
              <a:ext uri="{FF2B5EF4-FFF2-40B4-BE49-F238E27FC236}">
                <a16:creationId xmlns:a16="http://schemas.microsoft.com/office/drawing/2014/main" id="{813932BF-F727-AA40-8C02-418B93BC4B43}"/>
              </a:ext>
            </a:extLst>
          </p:cNvPr>
          <p:cNvPicPr>
            <a:picLocks noChangeAspect="1"/>
          </p:cNvPicPr>
          <p:nvPr/>
        </p:nvPicPr>
        <p:blipFill>
          <a:blip r:embed="rId3"/>
          <a:stretch>
            <a:fillRect/>
          </a:stretch>
        </p:blipFill>
        <p:spPr>
          <a:xfrm>
            <a:off x="6355876" y="5112553"/>
            <a:ext cx="3355500" cy="1407851"/>
          </a:xfrm>
          <a:prstGeom prst="rect">
            <a:avLst/>
          </a:prstGeom>
        </p:spPr>
      </p:pic>
      <p:pic>
        <p:nvPicPr>
          <p:cNvPr id="5" name="Picture 4">
            <a:extLst>
              <a:ext uri="{FF2B5EF4-FFF2-40B4-BE49-F238E27FC236}">
                <a16:creationId xmlns:a16="http://schemas.microsoft.com/office/drawing/2014/main" id="{7A7DEC96-8A7D-FF42-990B-C4F637001CB2}"/>
              </a:ext>
            </a:extLst>
          </p:cNvPr>
          <p:cNvPicPr>
            <a:picLocks noChangeAspect="1"/>
          </p:cNvPicPr>
          <p:nvPr/>
        </p:nvPicPr>
        <p:blipFill>
          <a:blip r:embed="rId4"/>
          <a:stretch>
            <a:fillRect/>
          </a:stretch>
        </p:blipFill>
        <p:spPr>
          <a:xfrm>
            <a:off x="4736626" y="719399"/>
            <a:ext cx="7194242" cy="2180073"/>
          </a:xfrm>
          <a:prstGeom prst="rect">
            <a:avLst/>
          </a:prstGeom>
        </p:spPr>
      </p:pic>
      <p:pic>
        <p:nvPicPr>
          <p:cNvPr id="8" name="Picture 7">
            <a:extLst>
              <a:ext uri="{FF2B5EF4-FFF2-40B4-BE49-F238E27FC236}">
                <a16:creationId xmlns:a16="http://schemas.microsoft.com/office/drawing/2014/main" id="{218C3674-E433-CF4A-841E-942532E99E2C}"/>
              </a:ext>
            </a:extLst>
          </p:cNvPr>
          <p:cNvPicPr>
            <a:picLocks noChangeAspect="1"/>
          </p:cNvPicPr>
          <p:nvPr/>
        </p:nvPicPr>
        <p:blipFill>
          <a:blip r:embed="rId5"/>
          <a:stretch>
            <a:fillRect/>
          </a:stretch>
        </p:blipFill>
        <p:spPr>
          <a:xfrm>
            <a:off x="4719578" y="2929563"/>
            <a:ext cx="7472422" cy="2057932"/>
          </a:xfrm>
          <a:prstGeom prst="rect">
            <a:avLst/>
          </a:prstGeom>
        </p:spPr>
      </p:pic>
      <p:sp>
        <p:nvSpPr>
          <p:cNvPr id="11" name="Rectangle 10">
            <a:extLst>
              <a:ext uri="{FF2B5EF4-FFF2-40B4-BE49-F238E27FC236}">
                <a16:creationId xmlns:a16="http://schemas.microsoft.com/office/drawing/2014/main" id="{379911FD-9FEB-EA48-A783-586856710DA3}"/>
              </a:ext>
            </a:extLst>
          </p:cNvPr>
          <p:cNvSpPr/>
          <p:nvPr/>
        </p:nvSpPr>
        <p:spPr>
          <a:xfrm>
            <a:off x="4719578" y="637195"/>
            <a:ext cx="7329668" cy="2933568"/>
          </a:xfrm>
          <a:prstGeom prst="rect">
            <a:avLst/>
          </a:prstGeom>
          <a:solidFill>
            <a:schemeClr val="bg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700F59-F796-1F45-A438-FC62DCF3E497}"/>
              </a:ext>
            </a:extLst>
          </p:cNvPr>
          <p:cNvSpPr txBox="1"/>
          <p:nvPr/>
        </p:nvSpPr>
        <p:spPr>
          <a:xfrm>
            <a:off x="4937671" y="885651"/>
            <a:ext cx="6719961" cy="2215991"/>
          </a:xfrm>
          <a:prstGeom prst="rect">
            <a:avLst/>
          </a:prstGeom>
          <a:solidFill>
            <a:schemeClr val="bg1"/>
          </a:solidFill>
        </p:spPr>
        <p:txBody>
          <a:bodyPr wrap="square" rtlCol="0">
            <a:spAutoFit/>
          </a:bodyPr>
          <a:lstStyle/>
          <a:p>
            <a:pPr marL="342900" indent="-342900">
              <a:buAutoNum type="arabicPeriod"/>
            </a:pPr>
            <a:endParaRPr lang="en-US" dirty="0"/>
          </a:p>
          <a:p>
            <a:r>
              <a:rPr lang="en-US" dirty="0"/>
              <a:t>RMC cannot produce a negative amount of fuel additive (F) or solvent base (S); therefore, </a:t>
            </a:r>
          </a:p>
          <a:p>
            <a:pPr marL="342900" indent="-342900">
              <a:buAutoNum type="arabicPeriod" startAt="3"/>
            </a:pPr>
            <a:endParaRPr lang="en-US" dirty="0"/>
          </a:p>
          <a:p>
            <a:pPr algn="ctr"/>
            <a:r>
              <a:rPr lang="en-US" dirty="0"/>
              <a:t>F ≥ 0 and S ≥ 0</a:t>
            </a:r>
          </a:p>
          <a:p>
            <a:pPr algn="ctr"/>
            <a:endParaRPr lang="en-US" sz="2400" dirty="0"/>
          </a:p>
          <a:p>
            <a:pPr algn="ctr"/>
            <a:r>
              <a:rPr lang="en-US" sz="2400" dirty="0"/>
              <a:t>F, S ≥ 0</a:t>
            </a:r>
          </a:p>
        </p:txBody>
      </p:sp>
    </p:spTree>
    <p:extLst>
      <p:ext uri="{BB962C8B-B14F-4D97-AF65-F5344CB8AC3E}">
        <p14:creationId xmlns:p14="http://schemas.microsoft.com/office/powerpoint/2010/main" val="2139671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Example</a:t>
            </a:r>
            <a:br>
              <a:rPr lang="en-US" dirty="0">
                <a:solidFill>
                  <a:srgbClr val="FFFFFF"/>
                </a:solidFill>
              </a:rPr>
            </a:br>
            <a:br>
              <a:rPr lang="en-US" dirty="0">
                <a:solidFill>
                  <a:srgbClr val="FFFFFF"/>
                </a:solidFill>
              </a:rPr>
            </a:br>
            <a:r>
              <a:rPr lang="en-US" sz="2400" dirty="0">
                <a:solidFill>
                  <a:srgbClr val="FFFFFF"/>
                </a:solidFill>
              </a:rPr>
              <a:t>Mathematical model</a:t>
            </a:r>
            <a:endParaRPr lang="en-US" dirty="0">
              <a:solidFill>
                <a:srgbClr val="FFFFFF"/>
              </a:solidFill>
            </a:endParaRPr>
          </a:p>
        </p:txBody>
      </p:sp>
      <p:sp>
        <p:nvSpPr>
          <p:cNvPr id="11" name="Rectangle 10">
            <a:extLst>
              <a:ext uri="{FF2B5EF4-FFF2-40B4-BE49-F238E27FC236}">
                <a16:creationId xmlns:a16="http://schemas.microsoft.com/office/drawing/2014/main" id="{379911FD-9FEB-EA48-A783-586856710DA3}"/>
              </a:ext>
            </a:extLst>
          </p:cNvPr>
          <p:cNvSpPr/>
          <p:nvPr/>
        </p:nvSpPr>
        <p:spPr>
          <a:xfrm>
            <a:off x="4756792" y="563918"/>
            <a:ext cx="7329668" cy="5251646"/>
          </a:xfrm>
          <a:prstGeom prst="rect">
            <a:avLst/>
          </a:prstGeom>
          <a:solidFill>
            <a:schemeClr val="bg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700F59-F796-1F45-A438-FC62DCF3E497}"/>
              </a:ext>
            </a:extLst>
          </p:cNvPr>
          <p:cNvSpPr txBox="1"/>
          <p:nvPr/>
        </p:nvSpPr>
        <p:spPr>
          <a:xfrm>
            <a:off x="4937671" y="1568557"/>
            <a:ext cx="6719961" cy="3323987"/>
          </a:xfrm>
          <a:prstGeom prst="rect">
            <a:avLst/>
          </a:prstGeom>
          <a:solidFill>
            <a:schemeClr val="bg1"/>
          </a:solidFill>
        </p:spPr>
        <p:txBody>
          <a:bodyPr wrap="square" rtlCol="0">
            <a:spAutoFit/>
          </a:bodyPr>
          <a:lstStyle/>
          <a:p>
            <a:pPr marL="342900" indent="-342900">
              <a:buAutoNum type="arabicPeriod"/>
            </a:pPr>
            <a:endParaRPr lang="en-US" dirty="0"/>
          </a:p>
          <a:p>
            <a:r>
              <a:rPr lang="en-US" sz="2400" dirty="0"/>
              <a:t>Max 40F + 30S</a:t>
            </a:r>
          </a:p>
          <a:p>
            <a:endParaRPr lang="en-US" sz="2400" dirty="0"/>
          </a:p>
          <a:p>
            <a:r>
              <a:rPr lang="en-US" sz="2400" dirty="0"/>
              <a:t>Subject to (</a:t>
            </a:r>
            <a:r>
              <a:rPr lang="en-US" sz="2400" dirty="0" err="1"/>
              <a:t>s.t.</a:t>
            </a:r>
            <a:r>
              <a:rPr lang="en-US" sz="2400" dirty="0"/>
              <a:t>)</a:t>
            </a:r>
          </a:p>
          <a:p>
            <a:pPr lvl="1"/>
            <a:r>
              <a:rPr lang="en-US" sz="2400" dirty="0"/>
              <a:t>0.4F + 0.5S ≤ 20 Material 1</a:t>
            </a:r>
          </a:p>
          <a:p>
            <a:pPr lvl="1"/>
            <a:r>
              <a:rPr lang="en-US" sz="2400" dirty="0"/>
              <a:t>	     0.2S ≤    5 Material 2</a:t>
            </a:r>
          </a:p>
          <a:p>
            <a:pPr lvl="1"/>
            <a:r>
              <a:rPr lang="en-US" sz="2400" dirty="0"/>
              <a:t>0.6F + 0.3S ≤ 21 Material 3</a:t>
            </a:r>
          </a:p>
          <a:p>
            <a:pPr lvl="1"/>
            <a:r>
              <a:rPr lang="en-US" sz="2400" dirty="0"/>
              <a:t>F, S ≥ 0</a:t>
            </a:r>
          </a:p>
          <a:p>
            <a:pPr lvl="1"/>
            <a:endParaRPr lang="en-US" sz="2400" dirty="0"/>
          </a:p>
        </p:txBody>
      </p:sp>
    </p:spTree>
    <p:extLst>
      <p:ext uri="{BB962C8B-B14F-4D97-AF65-F5344CB8AC3E}">
        <p14:creationId xmlns:p14="http://schemas.microsoft.com/office/powerpoint/2010/main" val="2382483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391378" y="320675"/>
            <a:ext cx="11407487" cy="1325563"/>
          </a:xfrm>
        </p:spPr>
        <p:txBody>
          <a:bodyPr>
            <a:normAutofit/>
          </a:bodyPr>
          <a:lstStyle/>
          <a:p>
            <a:r>
              <a:rPr lang="en-US" sz="5400" dirty="0">
                <a:solidFill>
                  <a:schemeClr val="bg1"/>
                </a:solidFill>
              </a:rPr>
              <a:t>Are we done?</a:t>
            </a:r>
          </a:p>
        </p:txBody>
      </p:sp>
      <p:sp>
        <p:nvSpPr>
          <p:cNvPr id="7" name="Text Placeholder 2">
            <a:extLst>
              <a:ext uri="{FF2B5EF4-FFF2-40B4-BE49-F238E27FC236}">
                <a16:creationId xmlns:a16="http://schemas.microsoft.com/office/drawing/2014/main" id="{ADAADF23-24CB-CD46-9F42-DF92486E86CA}"/>
              </a:ext>
            </a:extLst>
          </p:cNvPr>
          <p:cNvSpPr txBox="1">
            <a:spLocks/>
          </p:cNvSpPr>
          <p:nvPr/>
        </p:nvSpPr>
        <p:spPr>
          <a:xfrm>
            <a:off x="7014259" y="3638308"/>
            <a:ext cx="4911929" cy="823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Now it is time to find the optimal solution! </a:t>
            </a:r>
          </a:p>
        </p:txBody>
      </p:sp>
      <p:pic>
        <p:nvPicPr>
          <p:cNvPr id="3" name="Picture 2">
            <a:extLst>
              <a:ext uri="{FF2B5EF4-FFF2-40B4-BE49-F238E27FC236}">
                <a16:creationId xmlns:a16="http://schemas.microsoft.com/office/drawing/2014/main" id="{80AE944F-26EF-8C44-99FE-16746ECE6A7D}"/>
              </a:ext>
            </a:extLst>
          </p:cNvPr>
          <p:cNvPicPr>
            <a:picLocks noChangeAspect="1"/>
          </p:cNvPicPr>
          <p:nvPr/>
        </p:nvPicPr>
        <p:blipFill>
          <a:blip r:embed="rId3"/>
          <a:stretch>
            <a:fillRect/>
          </a:stretch>
        </p:blipFill>
        <p:spPr>
          <a:xfrm>
            <a:off x="391378" y="2110450"/>
            <a:ext cx="6283207" cy="4516055"/>
          </a:xfrm>
          <a:prstGeom prst="rect">
            <a:avLst/>
          </a:prstGeom>
        </p:spPr>
      </p:pic>
    </p:spTree>
    <p:extLst>
      <p:ext uri="{BB962C8B-B14F-4D97-AF65-F5344CB8AC3E}">
        <p14:creationId xmlns:p14="http://schemas.microsoft.com/office/powerpoint/2010/main" val="1252570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a:solidFill>
                  <a:srgbClr val="FFFFFF"/>
                </a:solidFill>
              </a:rPr>
              <a:t>Graphical Approaches</a:t>
            </a:r>
          </a:p>
        </p:txBody>
      </p:sp>
      <p:sp>
        <p:nvSpPr>
          <p:cNvPr id="7" name="Content Placeholder 7">
            <a:extLst>
              <a:ext uri="{FF2B5EF4-FFF2-40B4-BE49-F238E27FC236}">
                <a16:creationId xmlns:a16="http://schemas.microsoft.com/office/drawing/2014/main" id="{41E3AB53-AF86-EB42-9D90-1833E85C8736}"/>
              </a:ext>
            </a:extLst>
          </p:cNvPr>
          <p:cNvSpPr>
            <a:spLocks noGrp="1"/>
          </p:cNvSpPr>
          <p:nvPr>
            <p:ph idx="1"/>
          </p:nvPr>
        </p:nvSpPr>
        <p:spPr>
          <a:xfrm>
            <a:off x="4978708" y="885651"/>
            <a:ext cx="6525220" cy="4930827"/>
          </a:xfrm>
        </p:spPr>
        <p:txBody>
          <a:bodyPr anchor="ctr">
            <a:normAutofit fontScale="70000" lnSpcReduction="20000"/>
          </a:bodyPr>
          <a:lstStyle/>
          <a:p>
            <a:pPr marL="0" indent="0">
              <a:buNone/>
            </a:pPr>
            <a:r>
              <a:rPr lang="en-US" sz="2900" dirty="0"/>
              <a:t>By graphing the constraints and then testing the critical points, one may determine the optimal solution</a:t>
            </a:r>
          </a:p>
          <a:p>
            <a:pPr marL="0" indent="0">
              <a:buNone/>
            </a:pPr>
            <a:endParaRPr lang="en-US" sz="2400" dirty="0"/>
          </a:p>
          <a:p>
            <a:pPr marL="0" indent="0">
              <a:buNone/>
            </a:pPr>
            <a:r>
              <a:rPr lang="en-US" dirty="0"/>
              <a:t>Graphical solution procedure for maximization problems</a:t>
            </a:r>
          </a:p>
          <a:p>
            <a:pPr marL="514350" lvl="0" indent="-514350">
              <a:buFont typeface="+mj-lt"/>
              <a:buAutoNum type="arabicPeriod"/>
            </a:pPr>
            <a:r>
              <a:rPr lang="en-US" dirty="0"/>
              <a:t>Prepare a graph for each constraint that shows the solutions that satisfy the constraint.</a:t>
            </a:r>
          </a:p>
          <a:p>
            <a:pPr marL="514350" lvl="0" indent="-514350">
              <a:buFont typeface="+mj-lt"/>
              <a:buAutoNum type="arabicPeriod"/>
            </a:pPr>
            <a:r>
              <a:rPr lang="en-US" dirty="0"/>
              <a:t>Determine the feasible region by identifying the solutions that satisfy all the constraints simultaneously.</a:t>
            </a:r>
          </a:p>
          <a:p>
            <a:pPr marL="514350" lvl="0" indent="-514350">
              <a:buFont typeface="+mj-lt"/>
              <a:buAutoNum type="arabicPeriod"/>
            </a:pPr>
            <a:r>
              <a:rPr lang="en-US" dirty="0"/>
              <a:t>Draw an objective function line showing the values of the decision variable that yield a specified value of the objective function.</a:t>
            </a:r>
          </a:p>
          <a:p>
            <a:pPr marL="514350" lvl="0" indent="-514350">
              <a:buFont typeface="+mj-lt"/>
              <a:buAutoNum type="arabicPeriod"/>
            </a:pPr>
            <a:r>
              <a:rPr lang="en-US" dirty="0"/>
              <a:t>Move parallel objective function lines toward larger objective function values until further movement would take the line completely outside the feasible region.</a:t>
            </a:r>
          </a:p>
          <a:p>
            <a:pPr marL="514350" lvl="0" indent="-514350">
              <a:buFont typeface="+mj-lt"/>
              <a:buAutoNum type="arabicPeriod"/>
            </a:pPr>
            <a:r>
              <a:rPr lang="en-US" dirty="0"/>
              <a:t>Any feasible solution on the objective function line with the largest value is an optimal solution.</a:t>
            </a:r>
          </a:p>
          <a:p>
            <a:pPr marL="0" indent="0">
              <a:buNone/>
            </a:pPr>
            <a:endParaRPr lang="en-US" sz="2400" dirty="0"/>
          </a:p>
        </p:txBody>
      </p:sp>
    </p:spTree>
    <p:extLst>
      <p:ext uri="{BB962C8B-B14F-4D97-AF65-F5344CB8AC3E}">
        <p14:creationId xmlns:p14="http://schemas.microsoft.com/office/powerpoint/2010/main" val="1141735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Graphical Approaches</a:t>
            </a:r>
            <a:br>
              <a:rPr lang="en-US" dirty="0">
                <a:solidFill>
                  <a:srgbClr val="FFFFFF"/>
                </a:solidFill>
              </a:rPr>
            </a:br>
            <a:br>
              <a:rPr lang="en-US" dirty="0">
                <a:solidFill>
                  <a:srgbClr val="FFFFFF"/>
                </a:solidFill>
              </a:rPr>
            </a:br>
            <a:r>
              <a:rPr lang="en-US" sz="2000" dirty="0">
                <a:solidFill>
                  <a:srgbClr val="FFFFFF"/>
                </a:solidFill>
              </a:rPr>
              <a:t>Material 1 Constraint line</a:t>
            </a:r>
            <a:br>
              <a:rPr lang="en-US" sz="2000" dirty="0">
                <a:solidFill>
                  <a:srgbClr val="FFFFFF"/>
                </a:solidFill>
              </a:rPr>
            </a:br>
            <a:br>
              <a:rPr lang="en-US" sz="2000" dirty="0">
                <a:solidFill>
                  <a:srgbClr val="FFFFFF"/>
                </a:solidFill>
              </a:rPr>
            </a:br>
            <a:r>
              <a:rPr lang="en-US" sz="2000" dirty="0">
                <a:solidFill>
                  <a:srgbClr val="FFFFFF"/>
                </a:solidFill>
              </a:rPr>
              <a:t>Begin to define feasibility region</a:t>
            </a:r>
            <a:endParaRPr lang="en-US" dirty="0">
              <a:solidFill>
                <a:srgbClr val="FFFFFF"/>
              </a:solidFill>
            </a:endParaRPr>
          </a:p>
        </p:txBody>
      </p:sp>
      <p:pic>
        <p:nvPicPr>
          <p:cNvPr id="5" name="Picture 4">
            <a:extLst>
              <a:ext uri="{FF2B5EF4-FFF2-40B4-BE49-F238E27FC236}">
                <a16:creationId xmlns:a16="http://schemas.microsoft.com/office/drawing/2014/main" id="{2AADC7B2-9637-2F46-8ADF-075E2963A61E}"/>
              </a:ext>
            </a:extLst>
          </p:cNvPr>
          <p:cNvPicPr>
            <a:picLocks noChangeAspect="1"/>
          </p:cNvPicPr>
          <p:nvPr/>
        </p:nvPicPr>
        <p:blipFill>
          <a:blip r:embed="rId3"/>
          <a:stretch>
            <a:fillRect/>
          </a:stretch>
        </p:blipFill>
        <p:spPr>
          <a:xfrm>
            <a:off x="5166848" y="575077"/>
            <a:ext cx="6447220" cy="5742055"/>
          </a:xfrm>
          <a:prstGeom prst="rect">
            <a:avLst/>
          </a:prstGeom>
        </p:spPr>
      </p:pic>
      <p:sp>
        <p:nvSpPr>
          <p:cNvPr id="6" name="Right Triangle 5">
            <a:extLst>
              <a:ext uri="{FF2B5EF4-FFF2-40B4-BE49-F238E27FC236}">
                <a16:creationId xmlns:a16="http://schemas.microsoft.com/office/drawing/2014/main" id="{7C806F11-BE16-AF4C-8A8D-9A00A9811251}"/>
              </a:ext>
            </a:extLst>
          </p:cNvPr>
          <p:cNvSpPr/>
          <p:nvPr/>
        </p:nvSpPr>
        <p:spPr>
          <a:xfrm>
            <a:off x="5926238" y="2129742"/>
            <a:ext cx="4340506" cy="3495554"/>
          </a:xfrm>
          <a:prstGeom prst="rtTriangle">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Feasibility Region</a:t>
            </a:r>
          </a:p>
        </p:txBody>
      </p:sp>
    </p:spTree>
    <p:extLst>
      <p:ext uri="{BB962C8B-B14F-4D97-AF65-F5344CB8AC3E}">
        <p14:creationId xmlns:p14="http://schemas.microsoft.com/office/powerpoint/2010/main" val="97669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Graphical Approaches</a:t>
            </a:r>
            <a:br>
              <a:rPr lang="en-US" dirty="0">
                <a:solidFill>
                  <a:srgbClr val="FFFFFF"/>
                </a:solidFill>
              </a:rPr>
            </a:br>
            <a:br>
              <a:rPr lang="en-US" dirty="0">
                <a:solidFill>
                  <a:srgbClr val="FFFFFF"/>
                </a:solidFill>
              </a:rPr>
            </a:br>
            <a:r>
              <a:rPr lang="en-US" sz="2000" dirty="0">
                <a:solidFill>
                  <a:srgbClr val="FFFFFF"/>
                </a:solidFill>
              </a:rPr>
              <a:t>Material 1 Constraint line</a:t>
            </a:r>
            <a:br>
              <a:rPr lang="en-US" sz="2000" dirty="0">
                <a:solidFill>
                  <a:srgbClr val="FFFFFF"/>
                </a:solidFill>
              </a:rPr>
            </a:br>
            <a:r>
              <a:rPr lang="en-US" sz="2000" dirty="0">
                <a:solidFill>
                  <a:srgbClr val="FFFFFF"/>
                </a:solidFill>
              </a:rPr>
              <a:t>Material 2 Constraint line</a:t>
            </a:r>
            <a:br>
              <a:rPr lang="en-US" sz="2000" dirty="0">
                <a:solidFill>
                  <a:srgbClr val="FFFFFF"/>
                </a:solidFill>
              </a:rPr>
            </a:br>
            <a:r>
              <a:rPr lang="en-US" sz="2000" dirty="0">
                <a:solidFill>
                  <a:srgbClr val="FFFFFF"/>
                </a:solidFill>
              </a:rPr>
              <a:t>Material 3 Constraint line</a:t>
            </a:r>
            <a:br>
              <a:rPr lang="en-US" sz="2000" dirty="0">
                <a:solidFill>
                  <a:srgbClr val="FFFFFF"/>
                </a:solidFill>
              </a:rPr>
            </a:br>
            <a:br>
              <a:rPr lang="en-US" sz="2000" dirty="0">
                <a:solidFill>
                  <a:srgbClr val="FFFFFF"/>
                </a:solidFill>
              </a:rPr>
            </a:br>
            <a:r>
              <a:rPr lang="en-US" sz="2000" dirty="0">
                <a:solidFill>
                  <a:srgbClr val="FFFFFF"/>
                </a:solidFill>
              </a:rPr>
              <a:t>Feasibility region is defined by the constraints and includes all possible outcomes</a:t>
            </a:r>
            <a:endParaRPr lang="en-US" dirty="0">
              <a:solidFill>
                <a:srgbClr val="FFFFFF"/>
              </a:solidFill>
            </a:endParaRPr>
          </a:p>
        </p:txBody>
      </p:sp>
      <p:pic>
        <p:nvPicPr>
          <p:cNvPr id="3" name="Picture 2">
            <a:extLst>
              <a:ext uri="{FF2B5EF4-FFF2-40B4-BE49-F238E27FC236}">
                <a16:creationId xmlns:a16="http://schemas.microsoft.com/office/drawing/2014/main" id="{87757212-AA51-004F-BC1B-C0667368D3A7}"/>
              </a:ext>
            </a:extLst>
          </p:cNvPr>
          <p:cNvPicPr>
            <a:picLocks noChangeAspect="1"/>
          </p:cNvPicPr>
          <p:nvPr/>
        </p:nvPicPr>
        <p:blipFill>
          <a:blip r:embed="rId3"/>
          <a:stretch>
            <a:fillRect/>
          </a:stretch>
        </p:blipFill>
        <p:spPr>
          <a:xfrm>
            <a:off x="5666940" y="563918"/>
            <a:ext cx="5426592" cy="6189707"/>
          </a:xfrm>
          <a:prstGeom prst="rect">
            <a:avLst/>
          </a:prstGeom>
        </p:spPr>
      </p:pic>
    </p:spTree>
    <p:extLst>
      <p:ext uri="{BB962C8B-B14F-4D97-AF65-F5344CB8AC3E}">
        <p14:creationId xmlns:p14="http://schemas.microsoft.com/office/powerpoint/2010/main" val="421218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7">
            <a:extLst>
              <a:ext uri="{FF2B5EF4-FFF2-40B4-BE49-F238E27FC236}">
                <a16:creationId xmlns:a16="http://schemas.microsoft.com/office/drawing/2014/main" id="{EEFC5A63-68D6-4DC9-98B1-C2BDCE2E2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6">
            <a:extLst>
              <a:ext uri="{FF2B5EF4-FFF2-40B4-BE49-F238E27FC236}">
                <a16:creationId xmlns:a16="http://schemas.microsoft.com/office/drawing/2014/main" id="{98696089-5956-4C6A-B8CF-020E45F61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D2187C0E-E9DF-4786-B29C-0547C9F6F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Rectangle 8">
            <a:extLst>
              <a:ext uri="{FF2B5EF4-FFF2-40B4-BE49-F238E27FC236}">
                <a16:creationId xmlns:a16="http://schemas.microsoft.com/office/drawing/2014/main" id="{FFFD7CA3-4CDC-48B8-9010-DDC3DF392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804201" y="951272"/>
            <a:ext cx="6149595" cy="1053387"/>
          </a:xfrm>
        </p:spPr>
        <p:txBody>
          <a:bodyPr>
            <a:normAutofit fontScale="90000"/>
          </a:bodyPr>
          <a:lstStyle/>
          <a:p>
            <a:r>
              <a:rPr lang="en-US" sz="3300" dirty="0">
                <a:solidFill>
                  <a:srgbClr val="FFFFFF"/>
                </a:solidFill>
              </a:rPr>
              <a:t>Introduction to Linear Programming and Sensitivity Analysis</a:t>
            </a:r>
          </a:p>
        </p:txBody>
      </p:sp>
      <p:sp>
        <p:nvSpPr>
          <p:cNvPr id="3" name="Content Placeholder 2">
            <a:extLst>
              <a:ext uri="{FF2B5EF4-FFF2-40B4-BE49-F238E27FC236}">
                <a16:creationId xmlns:a16="http://schemas.microsoft.com/office/drawing/2014/main" id="{ECF16B2F-F163-5344-89DF-20A9736B8A89}"/>
              </a:ext>
            </a:extLst>
          </p:cNvPr>
          <p:cNvSpPr>
            <a:spLocks noGrp="1"/>
          </p:cNvSpPr>
          <p:nvPr>
            <p:ph idx="1"/>
          </p:nvPr>
        </p:nvSpPr>
        <p:spPr>
          <a:xfrm>
            <a:off x="811094" y="2055117"/>
            <a:ext cx="6149595" cy="3478992"/>
          </a:xfrm>
        </p:spPr>
        <p:txBody>
          <a:bodyPr anchor="t">
            <a:normAutofit/>
          </a:bodyPr>
          <a:lstStyle/>
          <a:p>
            <a:pPr marL="0" indent="0">
              <a:buNone/>
            </a:pPr>
            <a:r>
              <a:rPr lang="en-US" sz="2400" i="1" dirty="0">
                <a:solidFill>
                  <a:srgbClr val="FEFFFF"/>
                </a:solidFill>
              </a:rPr>
              <a:t>What is it?</a:t>
            </a:r>
          </a:p>
          <a:p>
            <a:pPr marL="0" indent="0">
              <a:buNone/>
            </a:pPr>
            <a:endParaRPr lang="en-US" sz="2400" dirty="0">
              <a:solidFill>
                <a:srgbClr val="FEFFFF"/>
              </a:solidFill>
            </a:endParaRPr>
          </a:p>
          <a:p>
            <a:pPr marL="457200" lvl="1" indent="0">
              <a:buNone/>
            </a:pPr>
            <a:r>
              <a:rPr lang="en-US" dirty="0">
                <a:solidFill>
                  <a:srgbClr val="FEFFFF"/>
                </a:solidFill>
              </a:rPr>
              <a:t>Using a set of known constraints to reach an optimal outcome</a:t>
            </a:r>
          </a:p>
        </p:txBody>
      </p:sp>
      <p:pic>
        <p:nvPicPr>
          <p:cNvPr id="7" name="Graphic 6">
            <a:extLst>
              <a:ext uri="{FF2B5EF4-FFF2-40B4-BE49-F238E27FC236}">
                <a16:creationId xmlns:a16="http://schemas.microsoft.com/office/drawing/2014/main" id="{DCA61085-F2C9-415B-920B-3603C5C8CE4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717865" y="1989183"/>
            <a:ext cx="3938747" cy="3938747"/>
          </a:xfrm>
          <a:prstGeom prst="rect">
            <a:avLst/>
          </a:prstGeom>
        </p:spPr>
      </p:pic>
    </p:spTree>
    <p:extLst>
      <p:ext uri="{BB962C8B-B14F-4D97-AF65-F5344CB8AC3E}">
        <p14:creationId xmlns:p14="http://schemas.microsoft.com/office/powerpoint/2010/main" val="3682953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Graphical Approaches</a:t>
            </a:r>
            <a:br>
              <a:rPr lang="en-US" dirty="0">
                <a:solidFill>
                  <a:srgbClr val="FFFFFF"/>
                </a:solidFill>
              </a:rPr>
            </a:br>
            <a:br>
              <a:rPr lang="en-US" dirty="0">
                <a:solidFill>
                  <a:srgbClr val="FFFFFF"/>
                </a:solidFill>
              </a:rPr>
            </a:br>
            <a:r>
              <a:rPr lang="en-US" sz="2400" dirty="0">
                <a:solidFill>
                  <a:srgbClr val="FFFFFF"/>
                </a:solidFill>
              </a:rPr>
              <a:t>Plot the Maximum Profit Line</a:t>
            </a:r>
            <a:br>
              <a:rPr lang="en-US" sz="2400" dirty="0">
                <a:solidFill>
                  <a:srgbClr val="FFFFFF"/>
                </a:solidFill>
              </a:rPr>
            </a:br>
            <a:br>
              <a:rPr lang="en-US" sz="2400" dirty="0">
                <a:solidFill>
                  <a:srgbClr val="FFFFFF"/>
                </a:solidFill>
              </a:rPr>
            </a:br>
            <a:r>
              <a:rPr lang="en-US" sz="3600" b="1" dirty="0">
                <a:solidFill>
                  <a:schemeClr val="bg1"/>
                </a:solidFill>
              </a:rPr>
              <a:t>Max 40F + 30S</a:t>
            </a:r>
            <a:br>
              <a:rPr lang="en-US" sz="3600" b="1" dirty="0">
                <a:solidFill>
                  <a:schemeClr val="bg1"/>
                </a:solidFill>
              </a:rPr>
            </a:br>
            <a:endParaRPr lang="en-US" b="1" dirty="0">
              <a:solidFill>
                <a:schemeClr val="bg1"/>
              </a:solidFill>
            </a:endParaRPr>
          </a:p>
        </p:txBody>
      </p:sp>
      <p:pic>
        <p:nvPicPr>
          <p:cNvPr id="4" name="Picture 3">
            <a:extLst>
              <a:ext uri="{FF2B5EF4-FFF2-40B4-BE49-F238E27FC236}">
                <a16:creationId xmlns:a16="http://schemas.microsoft.com/office/drawing/2014/main" id="{52AF2964-C1B5-0440-B33D-844E304F4E8E}"/>
              </a:ext>
            </a:extLst>
          </p:cNvPr>
          <p:cNvPicPr>
            <a:picLocks noChangeAspect="1"/>
          </p:cNvPicPr>
          <p:nvPr/>
        </p:nvPicPr>
        <p:blipFill>
          <a:blip r:embed="rId3"/>
          <a:stretch>
            <a:fillRect/>
          </a:stretch>
        </p:blipFill>
        <p:spPr>
          <a:xfrm>
            <a:off x="4911016" y="563919"/>
            <a:ext cx="6670277" cy="5978614"/>
          </a:xfrm>
          <a:prstGeom prst="rect">
            <a:avLst/>
          </a:prstGeom>
        </p:spPr>
      </p:pic>
      <p:cxnSp>
        <p:nvCxnSpPr>
          <p:cNvPr id="5" name="Straight Connector 4">
            <a:extLst>
              <a:ext uri="{FF2B5EF4-FFF2-40B4-BE49-F238E27FC236}">
                <a16:creationId xmlns:a16="http://schemas.microsoft.com/office/drawing/2014/main" id="{7563D377-445B-0F47-A156-58D9734DEA22}"/>
              </a:ext>
            </a:extLst>
          </p:cNvPr>
          <p:cNvCxnSpPr/>
          <p:nvPr/>
        </p:nvCxnSpPr>
        <p:spPr>
          <a:xfrm>
            <a:off x="5404339" y="1148861"/>
            <a:ext cx="3470030" cy="464233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3BE108-160D-5A41-B5EB-BEFD9C91139B}"/>
              </a:ext>
            </a:extLst>
          </p:cNvPr>
          <p:cNvCxnSpPr>
            <a:cxnSpLocks/>
          </p:cNvCxnSpPr>
          <p:nvPr/>
        </p:nvCxnSpPr>
        <p:spPr>
          <a:xfrm>
            <a:off x="5556738" y="3305908"/>
            <a:ext cx="1910872" cy="2485292"/>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0D0E025-17FF-324F-8296-E33D8A0E2985}"/>
              </a:ext>
            </a:extLst>
          </p:cNvPr>
          <p:cNvCxnSpPr/>
          <p:nvPr/>
        </p:nvCxnSpPr>
        <p:spPr>
          <a:xfrm>
            <a:off x="6506305" y="1125416"/>
            <a:ext cx="3470030" cy="4642338"/>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279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Graphical Approaches</a:t>
            </a:r>
            <a:br>
              <a:rPr lang="en-US" dirty="0">
                <a:solidFill>
                  <a:srgbClr val="FFFFFF"/>
                </a:solidFill>
              </a:rPr>
            </a:br>
            <a:br>
              <a:rPr lang="en-US" dirty="0">
                <a:solidFill>
                  <a:srgbClr val="FFFFFF"/>
                </a:solidFill>
              </a:rPr>
            </a:br>
            <a:r>
              <a:rPr lang="en-US" sz="2400" dirty="0">
                <a:solidFill>
                  <a:srgbClr val="FFFFFF"/>
                </a:solidFill>
              </a:rPr>
              <a:t>Plot the Maximum Profit Line</a:t>
            </a:r>
            <a:br>
              <a:rPr lang="en-US" sz="2400" dirty="0">
                <a:solidFill>
                  <a:srgbClr val="FFFFFF"/>
                </a:solidFill>
              </a:rPr>
            </a:br>
            <a:br>
              <a:rPr lang="en-US" sz="2400" dirty="0">
                <a:solidFill>
                  <a:srgbClr val="FFFFFF"/>
                </a:solidFill>
              </a:rPr>
            </a:br>
            <a:r>
              <a:rPr lang="en-US" sz="2400" dirty="0">
                <a:solidFill>
                  <a:srgbClr val="FFFFFF"/>
                </a:solidFill>
              </a:rPr>
              <a:t>The intersection will occur at one of five extreme points</a:t>
            </a:r>
            <a:br>
              <a:rPr lang="en-US" sz="3600" b="1" dirty="0">
                <a:solidFill>
                  <a:schemeClr val="bg1"/>
                </a:solidFill>
              </a:rPr>
            </a:br>
            <a:endParaRPr lang="en-US" b="1" dirty="0">
              <a:solidFill>
                <a:schemeClr val="bg1"/>
              </a:solidFill>
            </a:endParaRPr>
          </a:p>
        </p:txBody>
      </p:sp>
      <p:pic>
        <p:nvPicPr>
          <p:cNvPr id="3" name="Picture 2">
            <a:extLst>
              <a:ext uri="{FF2B5EF4-FFF2-40B4-BE49-F238E27FC236}">
                <a16:creationId xmlns:a16="http://schemas.microsoft.com/office/drawing/2014/main" id="{93924E4A-09E8-134F-BFDE-DFBE90A1946B}"/>
              </a:ext>
            </a:extLst>
          </p:cNvPr>
          <p:cNvPicPr>
            <a:picLocks noChangeAspect="1"/>
          </p:cNvPicPr>
          <p:nvPr/>
        </p:nvPicPr>
        <p:blipFill>
          <a:blip r:embed="rId3"/>
          <a:stretch>
            <a:fillRect/>
          </a:stretch>
        </p:blipFill>
        <p:spPr>
          <a:xfrm>
            <a:off x="4937671" y="563918"/>
            <a:ext cx="6789340" cy="6085332"/>
          </a:xfrm>
          <a:prstGeom prst="rect">
            <a:avLst/>
          </a:prstGeom>
        </p:spPr>
      </p:pic>
    </p:spTree>
    <p:extLst>
      <p:ext uri="{BB962C8B-B14F-4D97-AF65-F5344CB8AC3E}">
        <p14:creationId xmlns:p14="http://schemas.microsoft.com/office/powerpoint/2010/main" val="1106481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391378" y="320675"/>
            <a:ext cx="11407487" cy="1325563"/>
          </a:xfrm>
        </p:spPr>
        <p:txBody>
          <a:bodyPr>
            <a:normAutofit/>
          </a:bodyPr>
          <a:lstStyle/>
          <a:p>
            <a:r>
              <a:rPr lang="en-US" sz="5400">
                <a:solidFill>
                  <a:schemeClr val="bg1"/>
                </a:solidFill>
              </a:rPr>
              <a:t>Solver-based Solutions</a:t>
            </a:r>
            <a:endParaRPr lang="en-US" sz="5400" dirty="0">
              <a:solidFill>
                <a:schemeClr val="bg1"/>
              </a:solidFill>
            </a:endParaRPr>
          </a:p>
        </p:txBody>
      </p:sp>
      <p:graphicFrame>
        <p:nvGraphicFramePr>
          <p:cNvPr id="4" name="Table 3">
            <a:extLst>
              <a:ext uri="{FF2B5EF4-FFF2-40B4-BE49-F238E27FC236}">
                <a16:creationId xmlns:a16="http://schemas.microsoft.com/office/drawing/2014/main" id="{964EB278-8F64-3441-B837-66A1E094C4AA}"/>
              </a:ext>
            </a:extLst>
          </p:cNvPr>
          <p:cNvGraphicFramePr>
            <a:graphicFrameLocks noGrp="1"/>
          </p:cNvGraphicFramePr>
          <p:nvPr>
            <p:extLst>
              <p:ext uri="{D42A27DB-BD31-4B8C-83A1-F6EECF244321}">
                <p14:modId xmlns:p14="http://schemas.microsoft.com/office/powerpoint/2010/main" val="3214839062"/>
              </p:ext>
            </p:extLst>
          </p:nvPr>
        </p:nvGraphicFramePr>
        <p:xfrm>
          <a:off x="2256426" y="2354572"/>
          <a:ext cx="7677389" cy="3628142"/>
        </p:xfrm>
        <a:graphic>
          <a:graphicData uri="http://schemas.openxmlformats.org/drawingml/2006/table">
            <a:tbl>
              <a:tblPr>
                <a:tableStyleId>{5C22544A-7EE6-4342-B048-85BDC9FD1C3A}</a:tableStyleId>
              </a:tblPr>
              <a:tblGrid>
                <a:gridCol w="2118581">
                  <a:extLst>
                    <a:ext uri="{9D8B030D-6E8A-4147-A177-3AD203B41FA5}">
                      <a16:colId xmlns:a16="http://schemas.microsoft.com/office/drawing/2014/main" val="566215810"/>
                    </a:ext>
                  </a:extLst>
                </a:gridCol>
                <a:gridCol w="1388716">
                  <a:extLst>
                    <a:ext uri="{9D8B030D-6E8A-4147-A177-3AD203B41FA5}">
                      <a16:colId xmlns:a16="http://schemas.microsoft.com/office/drawing/2014/main" val="1585651320"/>
                    </a:ext>
                  </a:extLst>
                </a:gridCol>
                <a:gridCol w="1597812">
                  <a:extLst>
                    <a:ext uri="{9D8B030D-6E8A-4147-A177-3AD203B41FA5}">
                      <a16:colId xmlns:a16="http://schemas.microsoft.com/office/drawing/2014/main" val="1106526523"/>
                    </a:ext>
                  </a:extLst>
                </a:gridCol>
                <a:gridCol w="1104660">
                  <a:extLst>
                    <a:ext uri="{9D8B030D-6E8A-4147-A177-3AD203B41FA5}">
                      <a16:colId xmlns:a16="http://schemas.microsoft.com/office/drawing/2014/main" val="840103610"/>
                    </a:ext>
                  </a:extLst>
                </a:gridCol>
                <a:gridCol w="378741">
                  <a:extLst>
                    <a:ext uri="{9D8B030D-6E8A-4147-A177-3AD203B41FA5}">
                      <a16:colId xmlns:a16="http://schemas.microsoft.com/office/drawing/2014/main" val="42386379"/>
                    </a:ext>
                  </a:extLst>
                </a:gridCol>
                <a:gridCol w="1088879">
                  <a:extLst>
                    <a:ext uri="{9D8B030D-6E8A-4147-A177-3AD203B41FA5}">
                      <a16:colId xmlns:a16="http://schemas.microsoft.com/office/drawing/2014/main" val="1869274210"/>
                    </a:ext>
                  </a:extLst>
                </a:gridCol>
              </a:tblGrid>
              <a:tr h="252754">
                <a:tc>
                  <a:txBody>
                    <a:bodyPr/>
                    <a:lstStyle/>
                    <a:p>
                      <a:pPr algn="l" fontAlgn="b"/>
                      <a:r>
                        <a:rPr lang="en-US" sz="1500" u="none" strike="noStrike">
                          <a:effectLst/>
                        </a:rPr>
                        <a:t>RMC</a:t>
                      </a:r>
                      <a:endParaRPr lang="en-US" sz="1500" b="1"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extLst>
                  <a:ext uri="{0D108BD9-81ED-4DB2-BD59-A6C34878D82A}">
                    <a16:rowId xmlns:a16="http://schemas.microsoft.com/office/drawing/2014/main" val="2800514656"/>
                  </a:ext>
                </a:extLst>
              </a:tr>
              <a:tr h="252754">
                <a:tc>
                  <a:txBody>
                    <a:bodyPr/>
                    <a:lstStyle/>
                    <a:p>
                      <a:pPr algn="l" fontAlgn="b"/>
                      <a:r>
                        <a:rPr lang="en-US" sz="1500" u="none" strike="noStrike">
                          <a:effectLst/>
                        </a:rPr>
                        <a:t> </a:t>
                      </a:r>
                      <a:endParaRPr lang="en-US" sz="1500" b="1" i="0" u="none" strike="noStrike">
                        <a:effectLst/>
                        <a:latin typeface="Calibri" panose="020F0502020204030204" pitchFamily="34" charset="0"/>
                      </a:endParaRPr>
                    </a:p>
                  </a:txBody>
                  <a:tcPr marL="11848" marR="11848" marT="11848" marB="0" anchor="b"/>
                </a:tc>
                <a:tc>
                  <a:txBody>
                    <a:bodyPr/>
                    <a:lstStyle/>
                    <a:p>
                      <a:pPr algn="l" fontAlgn="b"/>
                      <a:r>
                        <a:rPr lang="en-US" sz="1500" u="none" strike="noStrike">
                          <a:effectLst/>
                        </a:rPr>
                        <a:t>Fuel Additive</a:t>
                      </a:r>
                      <a:endParaRPr lang="en-US" sz="1500" b="0" i="0" u="none" strike="noStrike">
                        <a:effectLst/>
                        <a:latin typeface="Calibri" panose="020F0502020204030204" pitchFamily="34" charset="0"/>
                      </a:endParaRPr>
                    </a:p>
                  </a:txBody>
                  <a:tcPr marL="11848" marR="11848" marT="11848" marB="0" anchor="b"/>
                </a:tc>
                <a:tc>
                  <a:txBody>
                    <a:bodyPr/>
                    <a:lstStyle/>
                    <a:p>
                      <a:pPr algn="l" fontAlgn="b"/>
                      <a:r>
                        <a:rPr lang="en-US" sz="1500" u="none" strike="noStrike">
                          <a:effectLst/>
                        </a:rPr>
                        <a:t>Solvent Base</a:t>
                      </a:r>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extLst>
                  <a:ext uri="{0D108BD9-81ED-4DB2-BD59-A6C34878D82A}">
                    <a16:rowId xmlns:a16="http://schemas.microsoft.com/office/drawing/2014/main" val="3084591293"/>
                  </a:ext>
                </a:extLst>
              </a:tr>
              <a:tr h="252754">
                <a:tc>
                  <a:txBody>
                    <a:bodyPr/>
                    <a:lstStyle/>
                    <a:p>
                      <a:pPr algn="l" fontAlgn="b"/>
                      <a:r>
                        <a:rPr lang="en-US" sz="1500" u="none" strike="noStrike">
                          <a:effectLst/>
                        </a:rPr>
                        <a:t>Amount to produce</a:t>
                      </a:r>
                      <a:endParaRPr lang="en-US" sz="1500" b="1" i="0" u="none" strike="noStrike">
                        <a:effectLst/>
                        <a:latin typeface="Calibri" panose="020F0502020204030204" pitchFamily="34" charset="0"/>
                      </a:endParaRPr>
                    </a:p>
                  </a:txBody>
                  <a:tcPr marL="11848" marR="11848" marT="11848" marB="0" anchor="b"/>
                </a:tc>
                <a:tc>
                  <a:txBody>
                    <a:bodyPr/>
                    <a:lstStyle/>
                    <a:p>
                      <a:pPr algn="r" fontAlgn="b"/>
                      <a:r>
                        <a:rPr lang="en-US" sz="1500" u="none" strike="noStrike">
                          <a:effectLst/>
                        </a:rPr>
                        <a:t>25</a:t>
                      </a:r>
                      <a:endParaRPr lang="en-US" sz="1500" b="0" i="0" u="none" strike="noStrike">
                        <a:effectLst/>
                        <a:latin typeface="Calibri" panose="020F0502020204030204" pitchFamily="34" charset="0"/>
                      </a:endParaRPr>
                    </a:p>
                  </a:txBody>
                  <a:tcPr marL="11848" marR="11848" marT="11848" marB="0" anchor="b"/>
                </a:tc>
                <a:tc>
                  <a:txBody>
                    <a:bodyPr/>
                    <a:lstStyle/>
                    <a:p>
                      <a:pPr algn="r" fontAlgn="b"/>
                      <a:r>
                        <a:rPr lang="en-US" sz="1500" u="none" strike="noStrike">
                          <a:effectLst/>
                        </a:rPr>
                        <a:t>20</a:t>
                      </a:r>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extLst>
                  <a:ext uri="{0D108BD9-81ED-4DB2-BD59-A6C34878D82A}">
                    <a16:rowId xmlns:a16="http://schemas.microsoft.com/office/drawing/2014/main" val="3303789243"/>
                  </a:ext>
                </a:extLst>
              </a:tr>
              <a:tr h="252754">
                <a:tc>
                  <a:txBody>
                    <a:bodyPr/>
                    <a:lstStyle/>
                    <a:p>
                      <a:pPr algn="l" fontAlgn="b"/>
                      <a:endParaRPr lang="en-US" sz="1500" b="1"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extLst>
                  <a:ext uri="{0D108BD9-81ED-4DB2-BD59-A6C34878D82A}">
                    <a16:rowId xmlns:a16="http://schemas.microsoft.com/office/drawing/2014/main" val="2508006248"/>
                  </a:ext>
                </a:extLst>
              </a:tr>
              <a:tr h="252754">
                <a:tc>
                  <a:txBody>
                    <a:bodyPr/>
                    <a:lstStyle/>
                    <a:p>
                      <a:pPr algn="l" fontAlgn="b"/>
                      <a:r>
                        <a:rPr lang="en-US" sz="1500" u="none" strike="noStrike">
                          <a:effectLst/>
                        </a:rPr>
                        <a:t>Constraints</a:t>
                      </a:r>
                      <a:endParaRPr lang="en-US" sz="1500" b="0" i="0" u="none" strike="noStrike">
                        <a:effectLst/>
                        <a:latin typeface="Calibri" panose="020F0502020204030204" pitchFamily="34" charset="0"/>
                      </a:endParaRPr>
                    </a:p>
                  </a:txBody>
                  <a:tcPr marL="11848" marR="11848" marT="11848" marB="0" anchor="b"/>
                </a:tc>
                <a:tc gridSpan="2">
                  <a:txBody>
                    <a:bodyPr/>
                    <a:lstStyle/>
                    <a:p>
                      <a:pPr algn="ctr" fontAlgn="b"/>
                      <a:r>
                        <a:rPr lang="en-US" sz="1500" u="none" strike="noStrike">
                          <a:effectLst/>
                        </a:rPr>
                        <a:t>Material Requirements</a:t>
                      </a:r>
                      <a:endParaRPr lang="en-US" sz="1500" b="1" i="0" u="none" strike="noStrike">
                        <a:effectLst/>
                        <a:latin typeface="Calibri" panose="020F0502020204030204" pitchFamily="34" charset="0"/>
                      </a:endParaRPr>
                    </a:p>
                  </a:txBody>
                  <a:tcPr marL="113739" marR="113739" marT="56870" marB="56870" anchor="b"/>
                </a:tc>
                <a:tc hMerge="1">
                  <a:txBody>
                    <a:bodyPr/>
                    <a:lstStyle/>
                    <a:p>
                      <a:endParaRPr lang="en-US"/>
                    </a:p>
                  </a:txBody>
                  <a:tcPr/>
                </a:tc>
                <a:tc>
                  <a:txBody>
                    <a:bodyPr/>
                    <a:lstStyle/>
                    <a:p>
                      <a:pPr algn="ctr" fontAlgn="b"/>
                      <a:endParaRPr lang="en-US" sz="1500" b="1" i="0" u="none" strike="noStrike">
                        <a:effectLst/>
                        <a:latin typeface="Calibri" panose="020F0502020204030204" pitchFamily="34" charset="0"/>
                      </a:endParaRPr>
                    </a:p>
                  </a:txBody>
                  <a:tcPr marL="11848" marR="11848" marT="11848" marB="0" anchor="b"/>
                </a:tc>
                <a:tc>
                  <a:txBody>
                    <a:bodyPr/>
                    <a:lstStyle/>
                    <a:p>
                      <a:pPr algn="ctr" fontAlgn="b"/>
                      <a:endParaRPr lang="en-US" sz="1500" b="1"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extLst>
                  <a:ext uri="{0D108BD9-81ED-4DB2-BD59-A6C34878D82A}">
                    <a16:rowId xmlns:a16="http://schemas.microsoft.com/office/drawing/2014/main" val="1822127775"/>
                  </a:ext>
                </a:extLst>
              </a:tr>
              <a:tr h="252754">
                <a:tc>
                  <a:txBody>
                    <a:bodyPr/>
                    <a:lstStyle/>
                    <a:p>
                      <a:pPr algn="l" fontAlgn="b"/>
                      <a:r>
                        <a:rPr lang="en-US" sz="1500" u="none" strike="noStrike">
                          <a:effectLst/>
                        </a:rPr>
                        <a:t>Material</a:t>
                      </a:r>
                      <a:endParaRPr lang="en-US" sz="1500" b="1" i="0" u="none" strike="noStrike">
                        <a:effectLst/>
                        <a:latin typeface="Calibri" panose="020F0502020204030204" pitchFamily="34" charset="0"/>
                      </a:endParaRPr>
                    </a:p>
                  </a:txBody>
                  <a:tcPr marL="11848" marR="11848" marT="11848" marB="0" anchor="b"/>
                </a:tc>
                <a:tc>
                  <a:txBody>
                    <a:bodyPr/>
                    <a:lstStyle/>
                    <a:p>
                      <a:pPr algn="ctr" fontAlgn="b"/>
                      <a:r>
                        <a:rPr lang="en-US" sz="1500" u="none" strike="noStrike">
                          <a:effectLst/>
                        </a:rPr>
                        <a:t>Fuel Additive</a:t>
                      </a:r>
                      <a:endParaRPr lang="en-US" sz="1500" b="1" i="0" u="none" strike="noStrike">
                        <a:effectLst/>
                        <a:latin typeface="Calibri" panose="020F0502020204030204" pitchFamily="34" charset="0"/>
                      </a:endParaRPr>
                    </a:p>
                  </a:txBody>
                  <a:tcPr marL="11848" marR="11848" marT="11848" marB="0" anchor="b"/>
                </a:tc>
                <a:tc>
                  <a:txBody>
                    <a:bodyPr/>
                    <a:lstStyle/>
                    <a:p>
                      <a:pPr algn="ctr" fontAlgn="b"/>
                      <a:r>
                        <a:rPr lang="en-US" sz="1500" u="none" strike="noStrike">
                          <a:effectLst/>
                        </a:rPr>
                        <a:t>Solvent Base</a:t>
                      </a:r>
                      <a:endParaRPr lang="en-US" sz="1500" b="1" i="0" u="none" strike="noStrike">
                        <a:effectLst/>
                        <a:latin typeface="Calibri" panose="020F0502020204030204" pitchFamily="34" charset="0"/>
                      </a:endParaRPr>
                    </a:p>
                  </a:txBody>
                  <a:tcPr marL="11848" marR="11848" marT="11848" marB="0" anchor="b"/>
                </a:tc>
                <a:tc>
                  <a:txBody>
                    <a:bodyPr/>
                    <a:lstStyle/>
                    <a:p>
                      <a:pPr algn="ctr" fontAlgn="b"/>
                      <a:r>
                        <a:rPr lang="en-US" sz="1500" u="none" strike="noStrike">
                          <a:effectLst/>
                        </a:rPr>
                        <a:t>Used</a:t>
                      </a:r>
                      <a:endParaRPr lang="en-US" sz="1500" b="1" i="0" u="none" strike="noStrike">
                        <a:effectLst/>
                        <a:latin typeface="Calibri" panose="020F0502020204030204" pitchFamily="34" charset="0"/>
                      </a:endParaRPr>
                    </a:p>
                  </a:txBody>
                  <a:tcPr marL="11848" marR="11848" marT="11848" marB="0" anchor="b"/>
                </a:tc>
                <a:tc>
                  <a:txBody>
                    <a:bodyPr/>
                    <a:lstStyle/>
                    <a:p>
                      <a:pPr algn="ctr" fontAlgn="b"/>
                      <a:r>
                        <a:rPr lang="en-US" sz="1500" u="none" strike="noStrike">
                          <a:effectLst/>
                        </a:rPr>
                        <a:t> </a:t>
                      </a:r>
                      <a:endParaRPr lang="en-US" sz="1500" b="1" i="0" u="none" strike="noStrike">
                        <a:effectLst/>
                        <a:latin typeface="Calibri" panose="020F0502020204030204" pitchFamily="34" charset="0"/>
                      </a:endParaRPr>
                    </a:p>
                  </a:txBody>
                  <a:tcPr marL="11848" marR="11848" marT="11848" marB="0" anchor="b"/>
                </a:tc>
                <a:tc>
                  <a:txBody>
                    <a:bodyPr/>
                    <a:lstStyle/>
                    <a:p>
                      <a:pPr algn="ctr" fontAlgn="b"/>
                      <a:r>
                        <a:rPr lang="en-US" sz="1500" u="none" strike="noStrike">
                          <a:effectLst/>
                        </a:rPr>
                        <a:t>Available</a:t>
                      </a:r>
                      <a:endParaRPr lang="en-US" sz="1500" b="1" i="0" u="none" strike="noStrike">
                        <a:effectLst/>
                        <a:latin typeface="Calibri" panose="020F0502020204030204" pitchFamily="34" charset="0"/>
                      </a:endParaRPr>
                    </a:p>
                  </a:txBody>
                  <a:tcPr marL="11848" marR="11848" marT="11848" marB="0" anchor="b"/>
                </a:tc>
                <a:extLst>
                  <a:ext uri="{0D108BD9-81ED-4DB2-BD59-A6C34878D82A}">
                    <a16:rowId xmlns:a16="http://schemas.microsoft.com/office/drawing/2014/main" val="3285272390"/>
                  </a:ext>
                </a:extLst>
              </a:tr>
              <a:tr h="252754">
                <a:tc>
                  <a:txBody>
                    <a:bodyPr/>
                    <a:lstStyle/>
                    <a:p>
                      <a:pPr algn="l" fontAlgn="b"/>
                      <a:r>
                        <a:rPr lang="en-US" sz="1500" u="none" strike="noStrike">
                          <a:effectLst/>
                        </a:rPr>
                        <a:t>    Material 1</a:t>
                      </a:r>
                      <a:endParaRPr lang="en-US" sz="1500" b="0" i="0" u="none" strike="noStrike">
                        <a:effectLst/>
                        <a:latin typeface="Calibri" panose="020F0502020204030204" pitchFamily="34" charset="0"/>
                      </a:endParaRPr>
                    </a:p>
                  </a:txBody>
                  <a:tcPr marL="11848" marR="11848" marT="11848" marB="0" anchor="b"/>
                </a:tc>
                <a:tc>
                  <a:txBody>
                    <a:bodyPr/>
                    <a:lstStyle/>
                    <a:p>
                      <a:pPr algn="r" fontAlgn="b"/>
                      <a:r>
                        <a:rPr lang="en-US" sz="1500" u="none" strike="noStrike">
                          <a:effectLst/>
                        </a:rPr>
                        <a:t>0.4</a:t>
                      </a:r>
                      <a:endParaRPr lang="en-US" sz="1500" b="0" i="0" u="none" strike="noStrike">
                        <a:solidFill>
                          <a:srgbClr val="000000"/>
                        </a:solidFill>
                        <a:effectLst/>
                        <a:latin typeface="Calibri" panose="020F0502020204030204" pitchFamily="34" charset="0"/>
                      </a:endParaRPr>
                    </a:p>
                  </a:txBody>
                  <a:tcPr marL="11848" marR="11848" marT="11848" marB="0" anchor="b"/>
                </a:tc>
                <a:tc>
                  <a:txBody>
                    <a:bodyPr/>
                    <a:lstStyle/>
                    <a:p>
                      <a:pPr algn="r" fontAlgn="b"/>
                      <a:r>
                        <a:rPr lang="en-US" sz="1500" u="none" strike="noStrike">
                          <a:effectLst/>
                        </a:rPr>
                        <a:t>0.5</a:t>
                      </a:r>
                      <a:endParaRPr lang="en-US" sz="1500" b="0" i="0" u="none" strike="noStrike">
                        <a:solidFill>
                          <a:srgbClr val="000000"/>
                        </a:solidFill>
                        <a:effectLst/>
                        <a:latin typeface="Calibri" panose="020F0502020204030204" pitchFamily="34" charset="0"/>
                      </a:endParaRPr>
                    </a:p>
                  </a:txBody>
                  <a:tcPr marL="11848" marR="11848" marT="11848" marB="0" anchor="b"/>
                </a:tc>
                <a:tc>
                  <a:txBody>
                    <a:bodyPr/>
                    <a:lstStyle/>
                    <a:p>
                      <a:pPr algn="r" fontAlgn="b"/>
                      <a:r>
                        <a:rPr lang="en-US" sz="1500" u="none" strike="noStrike">
                          <a:effectLst/>
                        </a:rPr>
                        <a:t>20</a:t>
                      </a:r>
                      <a:endParaRPr lang="en-US" sz="1500" b="1" i="0" u="none" strike="noStrike">
                        <a:solidFill>
                          <a:srgbClr val="000000"/>
                        </a:solidFill>
                        <a:effectLst/>
                        <a:latin typeface="Calibri" panose="020F0502020204030204" pitchFamily="34" charset="0"/>
                      </a:endParaRPr>
                    </a:p>
                  </a:txBody>
                  <a:tcPr marL="11848" marR="11848" marT="11848" marB="0" anchor="b"/>
                </a:tc>
                <a:tc>
                  <a:txBody>
                    <a:bodyPr/>
                    <a:lstStyle/>
                    <a:p>
                      <a:pPr algn="ctr" fontAlgn="b"/>
                      <a:r>
                        <a:rPr lang="en-US" sz="1500" u="none" strike="noStrike" dirty="0">
                          <a:effectLst/>
                        </a:rPr>
                        <a:t>≤</a:t>
                      </a:r>
                      <a:endParaRPr lang="en-US" sz="1500" b="0" i="0" u="none" strike="noStrike" dirty="0">
                        <a:solidFill>
                          <a:srgbClr val="000000"/>
                        </a:solidFill>
                        <a:effectLst/>
                        <a:latin typeface="Calibri" panose="020F0502020204030204" pitchFamily="34" charset="0"/>
                      </a:endParaRPr>
                    </a:p>
                  </a:txBody>
                  <a:tcPr marL="11848" marR="11848" marT="11848" marB="0" anchor="b"/>
                </a:tc>
                <a:tc>
                  <a:txBody>
                    <a:bodyPr/>
                    <a:lstStyle/>
                    <a:p>
                      <a:pPr algn="r" fontAlgn="b"/>
                      <a:r>
                        <a:rPr lang="en-US" sz="1500" u="none" strike="noStrike">
                          <a:effectLst/>
                        </a:rPr>
                        <a:t>20</a:t>
                      </a:r>
                      <a:endParaRPr lang="en-US" sz="1500" b="0" i="0" u="none" strike="noStrike">
                        <a:solidFill>
                          <a:srgbClr val="000000"/>
                        </a:solidFill>
                        <a:effectLst/>
                        <a:latin typeface="Calibri" panose="020F0502020204030204" pitchFamily="34" charset="0"/>
                      </a:endParaRPr>
                    </a:p>
                  </a:txBody>
                  <a:tcPr marL="11848" marR="11848" marT="11848" marB="0" anchor="b"/>
                </a:tc>
                <a:extLst>
                  <a:ext uri="{0D108BD9-81ED-4DB2-BD59-A6C34878D82A}">
                    <a16:rowId xmlns:a16="http://schemas.microsoft.com/office/drawing/2014/main" val="719301411"/>
                  </a:ext>
                </a:extLst>
              </a:tr>
              <a:tr h="252754">
                <a:tc>
                  <a:txBody>
                    <a:bodyPr/>
                    <a:lstStyle/>
                    <a:p>
                      <a:pPr algn="l" fontAlgn="b"/>
                      <a:r>
                        <a:rPr lang="en-US" sz="1500" u="none" strike="noStrike">
                          <a:effectLst/>
                        </a:rPr>
                        <a:t>    Material 2</a:t>
                      </a:r>
                      <a:endParaRPr lang="en-US" sz="1500" b="0" i="0" u="none" strike="noStrike">
                        <a:effectLst/>
                        <a:latin typeface="Calibri" panose="020F0502020204030204" pitchFamily="34" charset="0"/>
                      </a:endParaRPr>
                    </a:p>
                  </a:txBody>
                  <a:tcPr marL="11848" marR="11848" marT="11848" marB="0" anchor="b"/>
                </a:tc>
                <a:tc>
                  <a:txBody>
                    <a:bodyPr/>
                    <a:lstStyle/>
                    <a:p>
                      <a:pPr algn="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11848" marR="11848" marT="11848" marB="0" anchor="b"/>
                </a:tc>
                <a:tc>
                  <a:txBody>
                    <a:bodyPr/>
                    <a:lstStyle/>
                    <a:p>
                      <a:pPr algn="r" fontAlgn="b"/>
                      <a:r>
                        <a:rPr lang="en-US" sz="1500" u="none" strike="noStrike">
                          <a:effectLst/>
                        </a:rPr>
                        <a:t>0.2</a:t>
                      </a:r>
                      <a:endParaRPr lang="en-US" sz="1500" b="0" i="0" u="none" strike="noStrike">
                        <a:solidFill>
                          <a:srgbClr val="000000"/>
                        </a:solidFill>
                        <a:effectLst/>
                        <a:latin typeface="Calibri" panose="020F0502020204030204" pitchFamily="34" charset="0"/>
                      </a:endParaRPr>
                    </a:p>
                  </a:txBody>
                  <a:tcPr marL="11848" marR="11848" marT="11848" marB="0" anchor="b"/>
                </a:tc>
                <a:tc>
                  <a:txBody>
                    <a:bodyPr/>
                    <a:lstStyle/>
                    <a:p>
                      <a:pPr algn="r" fontAlgn="b"/>
                      <a:r>
                        <a:rPr lang="en-US" sz="1500" u="none" strike="noStrike">
                          <a:effectLst/>
                        </a:rPr>
                        <a:t>4</a:t>
                      </a:r>
                      <a:endParaRPr lang="en-US" sz="1500" b="1" i="0" u="none" strike="noStrike">
                        <a:solidFill>
                          <a:srgbClr val="000000"/>
                        </a:solidFill>
                        <a:effectLst/>
                        <a:latin typeface="Calibri" panose="020F0502020204030204" pitchFamily="34" charset="0"/>
                      </a:endParaRPr>
                    </a:p>
                  </a:txBody>
                  <a:tcPr marL="11848" marR="11848" marT="11848" marB="0" anchor="b"/>
                </a:tc>
                <a:tc>
                  <a:txBody>
                    <a:bodyPr/>
                    <a:lstStyle/>
                    <a:p>
                      <a:pPr algn="ctr" fontAlgn="b"/>
                      <a:r>
                        <a:rPr lang="en-US" sz="1500" u="none" strike="noStrike" dirty="0">
                          <a:effectLst/>
                        </a:rPr>
                        <a:t>≤</a:t>
                      </a:r>
                      <a:endParaRPr lang="en-US" sz="1500" b="0" i="0" u="none" strike="noStrike" dirty="0">
                        <a:solidFill>
                          <a:srgbClr val="000000"/>
                        </a:solidFill>
                        <a:effectLst/>
                        <a:latin typeface="Calibri" panose="020F0502020204030204" pitchFamily="34" charset="0"/>
                      </a:endParaRPr>
                    </a:p>
                  </a:txBody>
                  <a:tcPr marL="11848" marR="11848" marT="11848" marB="0" anchor="b"/>
                </a:tc>
                <a:tc>
                  <a:txBody>
                    <a:bodyPr/>
                    <a:lstStyle/>
                    <a:p>
                      <a:pPr algn="r" fontAlgn="b"/>
                      <a:r>
                        <a:rPr lang="en-US" sz="1500" u="none" strike="noStrike">
                          <a:effectLst/>
                        </a:rPr>
                        <a:t>5</a:t>
                      </a:r>
                      <a:endParaRPr lang="en-US" sz="1500" b="0" i="0" u="none" strike="noStrike">
                        <a:solidFill>
                          <a:srgbClr val="000000"/>
                        </a:solidFill>
                        <a:effectLst/>
                        <a:latin typeface="Calibri" panose="020F0502020204030204" pitchFamily="34" charset="0"/>
                      </a:endParaRPr>
                    </a:p>
                  </a:txBody>
                  <a:tcPr marL="11848" marR="11848" marT="11848" marB="0" anchor="b"/>
                </a:tc>
                <a:extLst>
                  <a:ext uri="{0D108BD9-81ED-4DB2-BD59-A6C34878D82A}">
                    <a16:rowId xmlns:a16="http://schemas.microsoft.com/office/drawing/2014/main" val="108731728"/>
                  </a:ext>
                </a:extLst>
              </a:tr>
              <a:tr h="252754">
                <a:tc>
                  <a:txBody>
                    <a:bodyPr/>
                    <a:lstStyle/>
                    <a:p>
                      <a:pPr algn="l" fontAlgn="b"/>
                      <a:r>
                        <a:rPr lang="en-US" sz="1500" u="none" strike="noStrike">
                          <a:effectLst/>
                        </a:rPr>
                        <a:t>    Material 3</a:t>
                      </a:r>
                      <a:endParaRPr lang="en-US" sz="1500" b="0" i="0" u="none" strike="noStrike">
                        <a:effectLst/>
                        <a:latin typeface="Calibri" panose="020F0502020204030204" pitchFamily="34" charset="0"/>
                      </a:endParaRPr>
                    </a:p>
                  </a:txBody>
                  <a:tcPr marL="11848" marR="11848" marT="11848" marB="0" anchor="b"/>
                </a:tc>
                <a:tc>
                  <a:txBody>
                    <a:bodyPr/>
                    <a:lstStyle/>
                    <a:p>
                      <a:pPr algn="r" fontAlgn="b"/>
                      <a:r>
                        <a:rPr lang="en-US" sz="1500" u="none" strike="noStrike">
                          <a:effectLst/>
                        </a:rPr>
                        <a:t>0.6</a:t>
                      </a:r>
                      <a:endParaRPr lang="en-US" sz="1500" b="0" i="0" u="none" strike="noStrike">
                        <a:solidFill>
                          <a:srgbClr val="000000"/>
                        </a:solidFill>
                        <a:effectLst/>
                        <a:latin typeface="Calibri" panose="020F0502020204030204" pitchFamily="34" charset="0"/>
                      </a:endParaRPr>
                    </a:p>
                  </a:txBody>
                  <a:tcPr marL="11848" marR="11848" marT="11848" marB="0" anchor="b"/>
                </a:tc>
                <a:tc>
                  <a:txBody>
                    <a:bodyPr/>
                    <a:lstStyle/>
                    <a:p>
                      <a:pPr algn="r" fontAlgn="b"/>
                      <a:r>
                        <a:rPr lang="en-US" sz="1500" u="none" strike="noStrike">
                          <a:effectLst/>
                        </a:rPr>
                        <a:t>0.3</a:t>
                      </a:r>
                      <a:endParaRPr lang="en-US" sz="1500" b="0" i="0" u="none" strike="noStrike">
                        <a:solidFill>
                          <a:srgbClr val="000000"/>
                        </a:solidFill>
                        <a:effectLst/>
                        <a:latin typeface="Calibri" panose="020F0502020204030204" pitchFamily="34" charset="0"/>
                      </a:endParaRPr>
                    </a:p>
                  </a:txBody>
                  <a:tcPr marL="11848" marR="11848" marT="11848" marB="0" anchor="b"/>
                </a:tc>
                <a:tc>
                  <a:txBody>
                    <a:bodyPr/>
                    <a:lstStyle/>
                    <a:p>
                      <a:pPr algn="r" fontAlgn="b"/>
                      <a:r>
                        <a:rPr lang="en-US" sz="1500" u="none" strike="noStrike">
                          <a:effectLst/>
                        </a:rPr>
                        <a:t>21</a:t>
                      </a:r>
                      <a:endParaRPr lang="en-US" sz="1500" b="1" i="0" u="none" strike="noStrike">
                        <a:solidFill>
                          <a:srgbClr val="000000"/>
                        </a:solidFill>
                        <a:effectLst/>
                        <a:latin typeface="Calibri" panose="020F0502020204030204" pitchFamily="34" charset="0"/>
                      </a:endParaRPr>
                    </a:p>
                  </a:txBody>
                  <a:tcPr marL="11848" marR="11848" marT="11848" marB="0" anchor="b"/>
                </a:tc>
                <a:tc>
                  <a:txBody>
                    <a:bodyPr/>
                    <a:lstStyle/>
                    <a:p>
                      <a:pPr algn="ctr" fontAlgn="b"/>
                      <a:r>
                        <a:rPr lang="en-US" sz="1500" u="none" strike="noStrike" dirty="0">
                          <a:effectLst/>
                        </a:rPr>
                        <a:t>≤</a:t>
                      </a:r>
                      <a:endParaRPr lang="en-US" sz="1500" b="0" i="0" u="none" strike="noStrike" dirty="0">
                        <a:solidFill>
                          <a:srgbClr val="000000"/>
                        </a:solidFill>
                        <a:effectLst/>
                        <a:latin typeface="Calibri" panose="020F0502020204030204" pitchFamily="34" charset="0"/>
                      </a:endParaRPr>
                    </a:p>
                  </a:txBody>
                  <a:tcPr marL="11848" marR="11848" marT="11848" marB="0" anchor="b"/>
                </a:tc>
                <a:tc>
                  <a:txBody>
                    <a:bodyPr/>
                    <a:lstStyle/>
                    <a:p>
                      <a:pPr algn="r" fontAlgn="b"/>
                      <a:r>
                        <a:rPr lang="en-US" sz="1500" u="none" strike="noStrike">
                          <a:effectLst/>
                        </a:rPr>
                        <a:t>21</a:t>
                      </a:r>
                      <a:endParaRPr lang="en-US" sz="1500" b="0" i="0" u="none" strike="noStrike">
                        <a:solidFill>
                          <a:srgbClr val="000000"/>
                        </a:solidFill>
                        <a:effectLst/>
                        <a:latin typeface="Calibri" panose="020F0502020204030204" pitchFamily="34" charset="0"/>
                      </a:endParaRPr>
                    </a:p>
                  </a:txBody>
                  <a:tcPr marL="11848" marR="11848" marT="11848" marB="0" anchor="b"/>
                </a:tc>
                <a:extLst>
                  <a:ext uri="{0D108BD9-81ED-4DB2-BD59-A6C34878D82A}">
                    <a16:rowId xmlns:a16="http://schemas.microsoft.com/office/drawing/2014/main" val="2933461388"/>
                  </a:ext>
                </a:extLst>
              </a:tr>
              <a:tr h="252754">
                <a:tc>
                  <a:txBody>
                    <a:bodyPr/>
                    <a:lstStyle/>
                    <a:p>
                      <a:pPr algn="l" fontAlgn="b"/>
                      <a:r>
                        <a:rPr lang="en-US" sz="1500" u="none" strike="noStrike">
                          <a:effectLst/>
                        </a:rPr>
                        <a:t>Profit Per Ton</a:t>
                      </a:r>
                      <a:endParaRPr lang="en-US" sz="1500" b="1" i="0" u="none" strike="noStrike">
                        <a:effectLst/>
                        <a:latin typeface="Calibri" panose="020F0502020204030204" pitchFamily="34" charset="0"/>
                      </a:endParaRPr>
                    </a:p>
                  </a:txBody>
                  <a:tcPr marL="11848" marR="11848" marT="11848" marB="0" anchor="b"/>
                </a:tc>
                <a:tc>
                  <a:txBody>
                    <a:bodyPr/>
                    <a:lstStyle/>
                    <a:p>
                      <a:pPr algn="r" fontAlgn="b"/>
                      <a:r>
                        <a:rPr lang="en-US" sz="1500" u="none" strike="noStrike">
                          <a:effectLst/>
                        </a:rPr>
                        <a:t>40</a:t>
                      </a:r>
                      <a:endParaRPr lang="en-US" sz="1500" b="0" i="0" u="none" strike="noStrike">
                        <a:solidFill>
                          <a:srgbClr val="000000"/>
                        </a:solidFill>
                        <a:effectLst/>
                        <a:latin typeface="Calibri" panose="020F0502020204030204" pitchFamily="34" charset="0"/>
                      </a:endParaRPr>
                    </a:p>
                  </a:txBody>
                  <a:tcPr marL="11848" marR="11848" marT="11848" marB="0" anchor="b"/>
                </a:tc>
                <a:tc>
                  <a:txBody>
                    <a:bodyPr/>
                    <a:lstStyle/>
                    <a:p>
                      <a:pPr algn="r" fontAlgn="b"/>
                      <a:r>
                        <a:rPr lang="en-US" sz="1500" u="none" strike="noStrike">
                          <a:effectLst/>
                        </a:rPr>
                        <a:t>30</a:t>
                      </a:r>
                      <a:endParaRPr lang="en-US" sz="1500" b="0" i="0" u="none" strike="noStrike">
                        <a:solidFill>
                          <a:srgbClr val="000000"/>
                        </a:solidFill>
                        <a:effectLst/>
                        <a:latin typeface="Calibri" panose="020F0502020204030204" pitchFamily="34" charset="0"/>
                      </a:endParaRPr>
                    </a:p>
                  </a:txBody>
                  <a:tcPr marL="11848" marR="11848" marT="11848"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11848" marR="11848" marT="11848"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extLst>
                  <a:ext uri="{0D108BD9-81ED-4DB2-BD59-A6C34878D82A}">
                    <a16:rowId xmlns:a16="http://schemas.microsoft.com/office/drawing/2014/main" val="180462891"/>
                  </a:ext>
                </a:extLst>
              </a:tr>
              <a:tr h="252754">
                <a:tc>
                  <a:txBody>
                    <a:bodyPr/>
                    <a:lstStyle/>
                    <a:p>
                      <a:pPr algn="l" fontAlgn="b"/>
                      <a:endParaRPr lang="en-US" sz="1500" b="1"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extLst>
                  <a:ext uri="{0D108BD9-81ED-4DB2-BD59-A6C34878D82A}">
                    <a16:rowId xmlns:a16="http://schemas.microsoft.com/office/drawing/2014/main" val="1417623975"/>
                  </a:ext>
                </a:extLst>
              </a:tr>
              <a:tr h="252754">
                <a:tc>
                  <a:txBody>
                    <a:bodyPr/>
                    <a:lstStyle/>
                    <a:p>
                      <a:pPr algn="l" fontAlgn="b"/>
                      <a:endParaRPr lang="en-US" sz="1500" b="0" i="0" u="none" strike="noStrike">
                        <a:solidFill>
                          <a:srgbClr val="FF0000"/>
                        </a:solidFill>
                        <a:effectLst/>
                        <a:latin typeface="Calibri" panose="020F0502020204030204" pitchFamily="34" charset="0"/>
                      </a:endParaRPr>
                    </a:p>
                  </a:txBody>
                  <a:tcPr marL="11848" marR="11848" marT="11848" marB="0" anchor="b"/>
                </a:tc>
                <a:tc>
                  <a:txBody>
                    <a:bodyPr/>
                    <a:lstStyle/>
                    <a:p>
                      <a:pPr algn="l" fontAlgn="b"/>
                      <a:endParaRPr lang="en-US" sz="1500" b="0" i="0" u="none" strike="noStrike">
                        <a:solidFill>
                          <a:srgbClr val="FF0000"/>
                        </a:solidFill>
                        <a:effectLst/>
                        <a:latin typeface="Calibri" panose="020F0502020204030204" pitchFamily="34" charset="0"/>
                      </a:endParaRPr>
                    </a:p>
                  </a:txBody>
                  <a:tcPr marL="11848" marR="11848" marT="11848" marB="0" anchor="b"/>
                </a:tc>
                <a:tc>
                  <a:txBody>
                    <a:bodyPr/>
                    <a:lstStyle/>
                    <a:p>
                      <a:pPr algn="l" fontAlgn="b"/>
                      <a:endParaRPr lang="en-US" sz="1500" b="0" i="0" u="none" strike="noStrike">
                        <a:solidFill>
                          <a:srgbClr val="FF0000"/>
                        </a:solidFill>
                        <a:effectLst/>
                        <a:latin typeface="Calibri" panose="020F0502020204030204" pitchFamily="34" charset="0"/>
                      </a:endParaRPr>
                    </a:p>
                  </a:txBody>
                  <a:tcPr marL="11848" marR="11848" marT="11848" marB="0" anchor="b"/>
                </a:tc>
                <a:tc>
                  <a:txBody>
                    <a:bodyPr/>
                    <a:lstStyle/>
                    <a:p>
                      <a:pPr algn="l" fontAlgn="b"/>
                      <a:endParaRPr lang="en-US" sz="1500" b="0" i="0" u="none" strike="noStrike">
                        <a:solidFill>
                          <a:srgbClr val="FF0000"/>
                        </a:solidFill>
                        <a:effectLst/>
                        <a:latin typeface="Calibri" panose="020F0502020204030204" pitchFamily="34" charset="0"/>
                      </a:endParaRPr>
                    </a:p>
                  </a:txBody>
                  <a:tcPr marL="11848" marR="11848" marT="11848" marB="0" anchor="b"/>
                </a:tc>
                <a:tc>
                  <a:txBody>
                    <a:bodyPr/>
                    <a:lstStyle/>
                    <a:p>
                      <a:pPr algn="l" fontAlgn="b"/>
                      <a:endParaRPr lang="en-US" sz="1500" b="0" i="0" u="none" strike="noStrike">
                        <a:solidFill>
                          <a:srgbClr val="FF0000"/>
                        </a:solidFill>
                        <a:effectLst/>
                        <a:latin typeface="Calibri" panose="020F0502020204030204" pitchFamily="34" charset="0"/>
                      </a:endParaRPr>
                    </a:p>
                  </a:txBody>
                  <a:tcPr marL="11848" marR="11848" marT="11848" marB="0" anchor="b"/>
                </a:tc>
                <a:tc>
                  <a:txBody>
                    <a:bodyPr/>
                    <a:lstStyle/>
                    <a:p>
                      <a:pPr algn="l" fontAlgn="b"/>
                      <a:endParaRPr lang="en-US" sz="1500" b="0" i="0" u="none" strike="noStrike">
                        <a:solidFill>
                          <a:srgbClr val="FF0000"/>
                        </a:solidFill>
                        <a:effectLst/>
                        <a:latin typeface="Calibri" panose="020F0502020204030204" pitchFamily="34" charset="0"/>
                      </a:endParaRPr>
                    </a:p>
                  </a:txBody>
                  <a:tcPr marL="11848" marR="11848" marT="11848" marB="0" anchor="b"/>
                </a:tc>
                <a:extLst>
                  <a:ext uri="{0D108BD9-81ED-4DB2-BD59-A6C34878D82A}">
                    <a16:rowId xmlns:a16="http://schemas.microsoft.com/office/drawing/2014/main" val="1054051502"/>
                  </a:ext>
                </a:extLst>
              </a:tr>
              <a:tr h="252754">
                <a:tc>
                  <a:txBody>
                    <a:bodyPr/>
                    <a:lstStyle/>
                    <a:p>
                      <a:pPr algn="l" fontAlgn="b"/>
                      <a:r>
                        <a:rPr lang="en-US" sz="1500" u="none" strike="noStrike">
                          <a:effectLst/>
                        </a:rPr>
                        <a:t>Objective</a:t>
                      </a:r>
                      <a:endParaRPr lang="en-US" sz="1500" b="1" i="0" u="none" strike="noStrike">
                        <a:effectLst/>
                        <a:latin typeface="Calibri" panose="020F0502020204030204" pitchFamily="34" charset="0"/>
                      </a:endParaRPr>
                    </a:p>
                  </a:txBody>
                  <a:tcPr marL="11848" marR="11848" marT="11848" marB="0" anchor="b"/>
                </a:tc>
                <a:tc>
                  <a:txBody>
                    <a:bodyPr/>
                    <a:lstStyle/>
                    <a:p>
                      <a:pPr algn="l" fontAlgn="b"/>
                      <a:r>
                        <a:rPr lang="en-US" sz="1500" u="none" strike="noStrike">
                          <a:effectLst/>
                        </a:rPr>
                        <a:t> </a:t>
                      </a:r>
                      <a:endParaRPr lang="en-US" sz="1500" b="0" i="0" u="none" strike="noStrike">
                        <a:effectLst/>
                        <a:latin typeface="Calibri" panose="020F0502020204030204" pitchFamily="34" charset="0"/>
                      </a:endParaRPr>
                    </a:p>
                  </a:txBody>
                  <a:tcPr marL="11848" marR="11848" marT="11848" marB="0" anchor="b"/>
                </a:tc>
                <a:tc>
                  <a:txBody>
                    <a:bodyPr/>
                    <a:lstStyle/>
                    <a:p>
                      <a:pPr algn="l" fontAlgn="b"/>
                      <a:r>
                        <a:rPr lang="en-US" sz="1500" u="none" strike="noStrike">
                          <a:effectLst/>
                        </a:rPr>
                        <a:t> </a:t>
                      </a:r>
                      <a:endParaRPr lang="en-US" sz="1500" b="0" i="0" u="none" strike="noStrike">
                        <a:effectLst/>
                        <a:latin typeface="Calibri" panose="020F0502020204030204" pitchFamily="34" charset="0"/>
                      </a:endParaRPr>
                    </a:p>
                  </a:txBody>
                  <a:tcPr marL="11848" marR="11848" marT="11848" marB="0" anchor="b"/>
                </a:tc>
                <a:tc>
                  <a:txBody>
                    <a:bodyPr/>
                    <a:lstStyle/>
                    <a:p>
                      <a:pPr algn="l" fontAlgn="b"/>
                      <a:r>
                        <a:rPr lang="en-US" sz="1500" u="none" strike="noStrike">
                          <a:effectLst/>
                        </a:rPr>
                        <a:t>Total</a:t>
                      </a:r>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extLst>
                  <a:ext uri="{0D108BD9-81ED-4DB2-BD59-A6C34878D82A}">
                    <a16:rowId xmlns:a16="http://schemas.microsoft.com/office/drawing/2014/main" val="451178628"/>
                  </a:ext>
                </a:extLst>
              </a:tr>
              <a:tr h="252754">
                <a:tc>
                  <a:txBody>
                    <a:bodyPr/>
                    <a:lstStyle/>
                    <a:p>
                      <a:pPr algn="l" fontAlgn="b"/>
                      <a:r>
                        <a:rPr lang="en-US" sz="1500" u="none" strike="noStrike">
                          <a:effectLst/>
                        </a:rPr>
                        <a:t>Maximize</a:t>
                      </a:r>
                      <a:endParaRPr lang="en-US" sz="1500" b="0" i="0" u="none" strike="noStrike">
                        <a:effectLst/>
                        <a:latin typeface="Calibri" panose="020F0502020204030204" pitchFamily="34" charset="0"/>
                      </a:endParaRPr>
                    </a:p>
                  </a:txBody>
                  <a:tcPr marL="11848" marR="11848" marT="11848" marB="0" anchor="b"/>
                </a:tc>
                <a:tc>
                  <a:txBody>
                    <a:bodyPr/>
                    <a:lstStyle/>
                    <a:p>
                      <a:pPr algn="r" fontAlgn="b"/>
                      <a:r>
                        <a:rPr lang="en-US" sz="1500" u="none" strike="noStrike">
                          <a:effectLst/>
                        </a:rPr>
                        <a:t>40</a:t>
                      </a:r>
                      <a:endParaRPr lang="en-US" sz="1500" b="0" i="0" u="none" strike="noStrike">
                        <a:effectLst/>
                        <a:latin typeface="Calibri" panose="020F0502020204030204" pitchFamily="34" charset="0"/>
                      </a:endParaRPr>
                    </a:p>
                  </a:txBody>
                  <a:tcPr marL="11848" marR="11848" marT="11848" marB="0" anchor="b"/>
                </a:tc>
                <a:tc>
                  <a:txBody>
                    <a:bodyPr/>
                    <a:lstStyle/>
                    <a:p>
                      <a:pPr algn="r" fontAlgn="b"/>
                      <a:r>
                        <a:rPr lang="en-US" sz="1500" u="none" strike="noStrike">
                          <a:effectLst/>
                        </a:rPr>
                        <a:t>30</a:t>
                      </a:r>
                      <a:endParaRPr lang="en-US" sz="1500" b="0" i="0" u="none" strike="noStrike">
                        <a:effectLst/>
                        <a:latin typeface="Calibri" panose="020F0502020204030204" pitchFamily="34" charset="0"/>
                      </a:endParaRPr>
                    </a:p>
                  </a:txBody>
                  <a:tcPr marL="11848" marR="11848" marT="11848" marB="0" anchor="b"/>
                </a:tc>
                <a:tc>
                  <a:txBody>
                    <a:bodyPr/>
                    <a:lstStyle/>
                    <a:p>
                      <a:pPr algn="r" fontAlgn="b"/>
                      <a:r>
                        <a:rPr lang="en-US" sz="1500" u="none" strike="noStrike">
                          <a:effectLst/>
                        </a:rPr>
                        <a:t>1600</a:t>
                      </a:r>
                      <a:endParaRPr lang="en-US" sz="1500" b="1" i="0" u="none" strike="noStrike">
                        <a:solidFill>
                          <a:srgbClr val="000000"/>
                        </a:solidFill>
                        <a:effectLst/>
                        <a:latin typeface="Calibri" panose="020F0502020204030204" pitchFamily="34" charset="0"/>
                      </a:endParaRPr>
                    </a:p>
                  </a:txBody>
                  <a:tcPr marL="11848" marR="11848" marT="11848" marB="0" anchor="b"/>
                </a:tc>
                <a:tc>
                  <a:txBody>
                    <a:bodyPr/>
                    <a:lstStyle/>
                    <a:p>
                      <a:pPr algn="l" fontAlgn="b"/>
                      <a:endParaRPr lang="en-US" sz="1500" b="0" i="0" u="none" strike="noStrike">
                        <a:effectLst/>
                        <a:latin typeface="Calibri" panose="020F0502020204030204" pitchFamily="34" charset="0"/>
                      </a:endParaRPr>
                    </a:p>
                  </a:txBody>
                  <a:tcPr marL="11848" marR="11848" marT="11848" marB="0" anchor="b"/>
                </a:tc>
                <a:tc>
                  <a:txBody>
                    <a:bodyPr/>
                    <a:lstStyle/>
                    <a:p>
                      <a:pPr algn="l" fontAlgn="b"/>
                      <a:endParaRPr lang="en-US" sz="1500" b="0" i="0" u="none" strike="noStrike" dirty="0">
                        <a:effectLst/>
                        <a:latin typeface="Calibri" panose="020F0502020204030204" pitchFamily="34" charset="0"/>
                      </a:endParaRPr>
                    </a:p>
                  </a:txBody>
                  <a:tcPr marL="11848" marR="11848" marT="11848" marB="0" anchor="b"/>
                </a:tc>
                <a:extLst>
                  <a:ext uri="{0D108BD9-81ED-4DB2-BD59-A6C34878D82A}">
                    <a16:rowId xmlns:a16="http://schemas.microsoft.com/office/drawing/2014/main" val="2024136946"/>
                  </a:ext>
                </a:extLst>
              </a:tr>
            </a:tbl>
          </a:graphicData>
        </a:graphic>
      </p:graphicFrame>
      <p:sp>
        <p:nvSpPr>
          <p:cNvPr id="5" name="TextBox 4">
            <a:extLst>
              <a:ext uri="{FF2B5EF4-FFF2-40B4-BE49-F238E27FC236}">
                <a16:creationId xmlns:a16="http://schemas.microsoft.com/office/drawing/2014/main" id="{2DA60684-9795-944E-9DC7-2FAB9A9E0EA3}"/>
              </a:ext>
            </a:extLst>
          </p:cNvPr>
          <p:cNvSpPr txBox="1"/>
          <p:nvPr/>
        </p:nvSpPr>
        <p:spPr>
          <a:xfrm>
            <a:off x="960699" y="6219912"/>
            <a:ext cx="3252486" cy="369332"/>
          </a:xfrm>
          <a:prstGeom prst="rect">
            <a:avLst/>
          </a:prstGeom>
          <a:noFill/>
        </p:spPr>
        <p:txBody>
          <a:bodyPr wrap="square" rtlCol="0">
            <a:spAutoFit/>
          </a:bodyPr>
          <a:lstStyle/>
          <a:p>
            <a:r>
              <a:rPr lang="en-US" dirty="0"/>
              <a:t>Module 3.Class </a:t>
            </a:r>
            <a:r>
              <a:rPr lang="en-US" dirty="0" err="1"/>
              <a:t>Examples.xlsx</a:t>
            </a:r>
            <a:endParaRPr lang="en-US" dirty="0"/>
          </a:p>
        </p:txBody>
      </p:sp>
    </p:spTree>
    <p:extLst>
      <p:ext uri="{BB962C8B-B14F-4D97-AF65-F5344CB8AC3E}">
        <p14:creationId xmlns:p14="http://schemas.microsoft.com/office/powerpoint/2010/main" val="1893489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391378" y="320675"/>
            <a:ext cx="11407487" cy="1325563"/>
          </a:xfrm>
        </p:spPr>
        <p:txBody>
          <a:bodyPr>
            <a:normAutofit/>
          </a:bodyPr>
          <a:lstStyle/>
          <a:p>
            <a:r>
              <a:rPr lang="en-US" sz="5400" dirty="0">
                <a:solidFill>
                  <a:schemeClr val="bg1"/>
                </a:solidFill>
              </a:rPr>
              <a:t>Minimization Solutions</a:t>
            </a:r>
          </a:p>
        </p:txBody>
      </p:sp>
      <p:pic>
        <p:nvPicPr>
          <p:cNvPr id="6" name="Picture 5">
            <a:extLst>
              <a:ext uri="{FF2B5EF4-FFF2-40B4-BE49-F238E27FC236}">
                <a16:creationId xmlns:a16="http://schemas.microsoft.com/office/drawing/2014/main" id="{F3E19921-D64C-7549-BD76-E519851E435C}"/>
              </a:ext>
            </a:extLst>
          </p:cNvPr>
          <p:cNvPicPr>
            <a:picLocks noChangeAspect="1"/>
          </p:cNvPicPr>
          <p:nvPr/>
        </p:nvPicPr>
        <p:blipFill>
          <a:blip r:embed="rId3"/>
          <a:stretch>
            <a:fillRect/>
          </a:stretch>
        </p:blipFill>
        <p:spPr>
          <a:xfrm>
            <a:off x="713182" y="2263774"/>
            <a:ext cx="10763877" cy="3334341"/>
          </a:xfrm>
          <a:prstGeom prst="rect">
            <a:avLst/>
          </a:prstGeom>
        </p:spPr>
      </p:pic>
      <p:sp>
        <p:nvSpPr>
          <p:cNvPr id="3" name="TextBox 2">
            <a:extLst>
              <a:ext uri="{FF2B5EF4-FFF2-40B4-BE49-F238E27FC236}">
                <a16:creationId xmlns:a16="http://schemas.microsoft.com/office/drawing/2014/main" id="{3B507AD1-B32B-CB40-9B4C-3A7F1A9DAE89}"/>
              </a:ext>
            </a:extLst>
          </p:cNvPr>
          <p:cNvSpPr txBox="1"/>
          <p:nvPr/>
        </p:nvSpPr>
        <p:spPr>
          <a:xfrm>
            <a:off x="4046401" y="5929181"/>
            <a:ext cx="4097438" cy="461665"/>
          </a:xfrm>
          <a:prstGeom prst="rect">
            <a:avLst/>
          </a:prstGeom>
          <a:noFill/>
        </p:spPr>
        <p:txBody>
          <a:bodyPr wrap="square" rtlCol="0">
            <a:spAutoFit/>
          </a:bodyPr>
          <a:lstStyle/>
          <a:p>
            <a:pPr algn="ctr"/>
            <a:r>
              <a:rPr lang="en-US" sz="2400" dirty="0">
                <a:solidFill>
                  <a:srgbClr val="FF0000"/>
                </a:solidFill>
              </a:rPr>
              <a:t>Describe the objective</a:t>
            </a:r>
          </a:p>
        </p:txBody>
      </p:sp>
      <p:sp>
        <p:nvSpPr>
          <p:cNvPr id="8" name="TextBox 7">
            <a:extLst>
              <a:ext uri="{FF2B5EF4-FFF2-40B4-BE49-F238E27FC236}">
                <a16:creationId xmlns:a16="http://schemas.microsoft.com/office/drawing/2014/main" id="{3D01B48F-3A53-984D-ACFF-6B512B0748D5}"/>
              </a:ext>
            </a:extLst>
          </p:cNvPr>
          <p:cNvSpPr txBox="1"/>
          <p:nvPr/>
        </p:nvSpPr>
        <p:spPr>
          <a:xfrm>
            <a:off x="713182" y="6342176"/>
            <a:ext cx="5451676" cy="307777"/>
          </a:xfrm>
          <a:prstGeom prst="rect">
            <a:avLst/>
          </a:prstGeom>
          <a:noFill/>
        </p:spPr>
        <p:txBody>
          <a:bodyPr wrap="square" rtlCol="0">
            <a:spAutoFit/>
          </a:bodyPr>
          <a:lstStyle/>
          <a:p>
            <a:r>
              <a:rPr lang="en-US" sz="1400" dirty="0">
                <a:solidFill>
                  <a:schemeClr val="tx1">
                    <a:lumMod val="50000"/>
                    <a:lumOff val="50000"/>
                  </a:schemeClr>
                </a:solidFill>
              </a:rPr>
              <a:t>Module 3.Class </a:t>
            </a:r>
            <a:r>
              <a:rPr lang="en-US" sz="1400" dirty="0" err="1">
                <a:solidFill>
                  <a:schemeClr val="tx1">
                    <a:lumMod val="50000"/>
                    <a:lumOff val="50000"/>
                  </a:schemeClr>
                </a:solidFill>
              </a:rPr>
              <a:t>Examples.xlsx</a:t>
            </a:r>
            <a:r>
              <a:rPr lang="en-US" sz="1400" dirty="0">
                <a:solidFill>
                  <a:schemeClr val="tx1">
                    <a:lumMod val="50000"/>
                    <a:lumOff val="50000"/>
                  </a:schemeClr>
                </a:solidFill>
              </a:rPr>
              <a:t> &gt; M&amp;D Chemicals</a:t>
            </a:r>
          </a:p>
        </p:txBody>
      </p:sp>
    </p:spTree>
    <p:extLst>
      <p:ext uri="{BB962C8B-B14F-4D97-AF65-F5344CB8AC3E}">
        <p14:creationId xmlns:p14="http://schemas.microsoft.com/office/powerpoint/2010/main" val="1430356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Sensitivity Analysis</a:t>
            </a:r>
            <a:endParaRPr lang="en-US" b="1" dirty="0">
              <a:solidFill>
                <a:schemeClr val="bg1"/>
              </a:solidFill>
            </a:endParaRPr>
          </a:p>
        </p:txBody>
      </p:sp>
      <p:sp>
        <p:nvSpPr>
          <p:cNvPr id="4" name="TextBox 3">
            <a:extLst>
              <a:ext uri="{FF2B5EF4-FFF2-40B4-BE49-F238E27FC236}">
                <a16:creationId xmlns:a16="http://schemas.microsoft.com/office/drawing/2014/main" id="{632F33BC-FA2A-8649-9893-8F8ED210C26A}"/>
              </a:ext>
            </a:extLst>
          </p:cNvPr>
          <p:cNvSpPr txBox="1"/>
          <p:nvPr/>
        </p:nvSpPr>
        <p:spPr>
          <a:xfrm>
            <a:off x="5046562" y="2486720"/>
            <a:ext cx="6458673" cy="1200329"/>
          </a:xfrm>
          <a:prstGeom prst="rect">
            <a:avLst/>
          </a:prstGeom>
          <a:noFill/>
        </p:spPr>
        <p:txBody>
          <a:bodyPr wrap="square" rtlCol="0">
            <a:spAutoFit/>
          </a:bodyPr>
          <a:lstStyle/>
          <a:p>
            <a:r>
              <a:rPr lang="en-US" sz="2400" dirty="0"/>
              <a:t>Sensitivity analyses allow one to determine how much a single </a:t>
            </a:r>
            <a:r>
              <a:rPr lang="en-US" sz="2400" b="1" dirty="0"/>
              <a:t>Objective Function Coefficient </a:t>
            </a:r>
            <a:r>
              <a:rPr lang="en-US" sz="2400" dirty="0"/>
              <a:t>may change without changing the </a:t>
            </a:r>
            <a:r>
              <a:rPr lang="en-US" sz="2400" b="1" dirty="0"/>
              <a:t>Optimal Solution</a:t>
            </a:r>
          </a:p>
        </p:txBody>
      </p:sp>
    </p:spTree>
    <p:extLst>
      <p:ext uri="{BB962C8B-B14F-4D97-AF65-F5344CB8AC3E}">
        <p14:creationId xmlns:p14="http://schemas.microsoft.com/office/powerpoint/2010/main" val="1308619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391378" y="320675"/>
            <a:ext cx="11407487" cy="1325563"/>
          </a:xfrm>
        </p:spPr>
        <p:txBody>
          <a:bodyPr>
            <a:normAutofit/>
          </a:bodyPr>
          <a:lstStyle/>
          <a:p>
            <a:r>
              <a:rPr lang="en-US" sz="5400" dirty="0">
                <a:solidFill>
                  <a:schemeClr val="bg1"/>
                </a:solidFill>
              </a:rPr>
              <a:t>Sensitivity Analysis</a:t>
            </a:r>
          </a:p>
        </p:txBody>
      </p:sp>
      <p:pic>
        <p:nvPicPr>
          <p:cNvPr id="4" name="Picture 3">
            <a:extLst>
              <a:ext uri="{FF2B5EF4-FFF2-40B4-BE49-F238E27FC236}">
                <a16:creationId xmlns:a16="http://schemas.microsoft.com/office/drawing/2014/main" id="{C663661D-6BC9-C248-89FC-AB1485F8EE59}"/>
              </a:ext>
            </a:extLst>
          </p:cNvPr>
          <p:cNvPicPr>
            <a:picLocks noChangeAspect="1"/>
          </p:cNvPicPr>
          <p:nvPr/>
        </p:nvPicPr>
        <p:blipFill>
          <a:blip r:embed="rId3"/>
          <a:stretch>
            <a:fillRect/>
          </a:stretch>
        </p:blipFill>
        <p:spPr>
          <a:xfrm>
            <a:off x="1110290" y="2147287"/>
            <a:ext cx="9969661" cy="4523186"/>
          </a:xfrm>
          <a:prstGeom prst="rect">
            <a:avLst/>
          </a:prstGeom>
        </p:spPr>
      </p:pic>
      <p:sp>
        <p:nvSpPr>
          <p:cNvPr id="5" name="TextBox 4">
            <a:extLst>
              <a:ext uri="{FF2B5EF4-FFF2-40B4-BE49-F238E27FC236}">
                <a16:creationId xmlns:a16="http://schemas.microsoft.com/office/drawing/2014/main" id="{2039F754-49B4-F545-AAE4-B4949C63298F}"/>
              </a:ext>
            </a:extLst>
          </p:cNvPr>
          <p:cNvSpPr txBox="1"/>
          <p:nvPr/>
        </p:nvSpPr>
        <p:spPr>
          <a:xfrm>
            <a:off x="1110290" y="4305784"/>
            <a:ext cx="9969661" cy="2308324"/>
          </a:xfrm>
          <a:prstGeom prst="rect">
            <a:avLst/>
          </a:prstGeom>
          <a:solidFill>
            <a:schemeClr val="bg1"/>
          </a:solidFill>
        </p:spPr>
        <p:txBody>
          <a:bodyPr wrap="square" rtlCol="0">
            <a:spAutoFit/>
          </a:bodyPr>
          <a:lstStyle/>
          <a:p>
            <a:endParaRPr lang="en-US" dirty="0"/>
          </a:p>
          <a:p>
            <a:r>
              <a:rPr lang="en-US" dirty="0"/>
              <a:t>Objective coefficients of 40 for F and 30 for S lead to a solution of 25 tons of F and 20 tons of S. Should the profitability of one coefficient change (let’s use F), does the optimal solution of F = 25 and S = 20 change?</a:t>
            </a:r>
          </a:p>
          <a:p>
            <a:endParaRPr lang="en-US" dirty="0"/>
          </a:p>
          <a:p>
            <a:r>
              <a:rPr lang="en-US" dirty="0"/>
              <a:t>Objective coefficient 40 + 20 max or 40 – 16 (min) requires no change to the optimal solution. Therefore, provided 24 ≤ F ≤ 60, then F = 25, S = 20 will still maximize profits.</a:t>
            </a:r>
          </a:p>
          <a:p>
            <a:endParaRPr lang="en-US" dirty="0"/>
          </a:p>
        </p:txBody>
      </p:sp>
      <p:grpSp>
        <p:nvGrpSpPr>
          <p:cNvPr id="13" name="Group 12">
            <a:extLst>
              <a:ext uri="{FF2B5EF4-FFF2-40B4-BE49-F238E27FC236}">
                <a16:creationId xmlns:a16="http://schemas.microsoft.com/office/drawing/2014/main" id="{9033155A-945B-BC49-B39E-8280B8262ECE}"/>
              </a:ext>
            </a:extLst>
          </p:cNvPr>
          <p:cNvGrpSpPr/>
          <p:nvPr/>
        </p:nvGrpSpPr>
        <p:grpSpPr>
          <a:xfrm>
            <a:off x="1110290" y="4525701"/>
            <a:ext cx="9969661" cy="2011624"/>
            <a:chOff x="1110290" y="4525701"/>
            <a:chExt cx="9969661" cy="2011624"/>
          </a:xfrm>
        </p:grpSpPr>
        <p:sp>
          <p:nvSpPr>
            <p:cNvPr id="11" name="Rectangle 10">
              <a:extLst>
                <a:ext uri="{FF2B5EF4-FFF2-40B4-BE49-F238E27FC236}">
                  <a16:creationId xmlns:a16="http://schemas.microsoft.com/office/drawing/2014/main" id="{BAD3AD4E-1DCD-6F4A-8055-1FE73B5531CF}"/>
                </a:ext>
              </a:extLst>
            </p:cNvPr>
            <p:cNvSpPr/>
            <p:nvPr/>
          </p:nvSpPr>
          <p:spPr>
            <a:xfrm>
              <a:off x="1110290" y="4525701"/>
              <a:ext cx="9969661" cy="20116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5FEEA3-99A9-614C-83B9-44D67518D844}"/>
                </a:ext>
              </a:extLst>
            </p:cNvPr>
            <p:cNvSpPr txBox="1"/>
            <p:nvPr/>
          </p:nvSpPr>
          <p:spPr>
            <a:xfrm>
              <a:off x="3981691" y="4813615"/>
              <a:ext cx="3680750" cy="923330"/>
            </a:xfrm>
            <a:prstGeom prst="rect">
              <a:avLst/>
            </a:prstGeom>
            <a:solidFill>
              <a:schemeClr val="bg1"/>
            </a:solidFill>
          </p:spPr>
          <p:txBody>
            <a:bodyPr wrap="square" rtlCol="0">
              <a:spAutoFit/>
            </a:bodyPr>
            <a:lstStyle/>
            <a:p>
              <a:r>
                <a:rPr lang="en-US" dirty="0"/>
                <a:t>What is the allowable range for the S objective coefficient to maintain the optimal solution for maximum profit?</a:t>
              </a:r>
            </a:p>
          </p:txBody>
        </p:sp>
      </p:grpSp>
      <p:sp>
        <p:nvSpPr>
          <p:cNvPr id="12" name="TextBox 11">
            <a:extLst>
              <a:ext uri="{FF2B5EF4-FFF2-40B4-BE49-F238E27FC236}">
                <a16:creationId xmlns:a16="http://schemas.microsoft.com/office/drawing/2014/main" id="{528E6D46-BBEB-8246-BD75-6A90E1C8DA13}"/>
              </a:ext>
            </a:extLst>
          </p:cNvPr>
          <p:cNvSpPr txBox="1"/>
          <p:nvPr/>
        </p:nvSpPr>
        <p:spPr>
          <a:xfrm>
            <a:off x="3981691" y="5875525"/>
            <a:ext cx="3680750" cy="523220"/>
          </a:xfrm>
          <a:prstGeom prst="rect">
            <a:avLst/>
          </a:prstGeom>
          <a:solidFill>
            <a:schemeClr val="bg1"/>
          </a:solidFill>
        </p:spPr>
        <p:txBody>
          <a:bodyPr wrap="square" rtlCol="0">
            <a:spAutoFit/>
          </a:bodyPr>
          <a:lstStyle/>
          <a:p>
            <a:pPr algn="ctr"/>
            <a:r>
              <a:rPr lang="en-US" sz="2800" dirty="0"/>
              <a:t>20 ≤ S ≤ 50</a:t>
            </a:r>
          </a:p>
        </p:txBody>
      </p:sp>
    </p:spTree>
    <p:extLst>
      <p:ext uri="{BB962C8B-B14F-4D97-AF65-F5344CB8AC3E}">
        <p14:creationId xmlns:p14="http://schemas.microsoft.com/office/powerpoint/2010/main" val="197461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391378" y="320675"/>
            <a:ext cx="11407487" cy="1325563"/>
          </a:xfrm>
        </p:spPr>
        <p:txBody>
          <a:bodyPr>
            <a:normAutofit fontScale="90000"/>
          </a:bodyPr>
          <a:lstStyle/>
          <a:p>
            <a:r>
              <a:rPr lang="en-US" sz="5400" dirty="0">
                <a:solidFill>
                  <a:schemeClr val="bg1"/>
                </a:solidFill>
              </a:rPr>
              <a:t>Linear Programming &amp; Sensitivity Analysis</a:t>
            </a:r>
          </a:p>
        </p:txBody>
      </p:sp>
      <p:graphicFrame>
        <p:nvGraphicFramePr>
          <p:cNvPr id="5" name="Content Placeholder 2">
            <a:extLst>
              <a:ext uri="{FF2B5EF4-FFF2-40B4-BE49-F238E27FC236}">
                <a16:creationId xmlns:a16="http://schemas.microsoft.com/office/drawing/2014/main" id="{AA57CB77-8752-47F2-883E-0E5EF5CB00C2}"/>
              </a:ext>
            </a:extLst>
          </p:cNvPr>
          <p:cNvGraphicFramePr>
            <a:graphicFrameLocks noGrp="1"/>
          </p:cNvGraphicFramePr>
          <p:nvPr>
            <p:ph idx="1"/>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5020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391378" y="320675"/>
            <a:ext cx="11407487" cy="1325563"/>
          </a:xfrm>
        </p:spPr>
        <p:txBody>
          <a:bodyPr>
            <a:normAutofit/>
          </a:bodyPr>
          <a:lstStyle/>
          <a:p>
            <a:r>
              <a:rPr lang="en-US" sz="5400" dirty="0">
                <a:solidFill>
                  <a:schemeClr val="bg1"/>
                </a:solidFill>
              </a:rPr>
              <a:t>Additional Resources</a:t>
            </a:r>
          </a:p>
        </p:txBody>
      </p:sp>
      <p:sp>
        <p:nvSpPr>
          <p:cNvPr id="4" name="Content Placeholder 3">
            <a:extLst>
              <a:ext uri="{FF2B5EF4-FFF2-40B4-BE49-F238E27FC236}">
                <a16:creationId xmlns:a16="http://schemas.microsoft.com/office/drawing/2014/main" id="{61A5A988-10CD-FA48-9BD8-6DAFE8264451}"/>
              </a:ext>
            </a:extLst>
          </p:cNvPr>
          <p:cNvSpPr>
            <a:spLocks noGrp="1"/>
          </p:cNvSpPr>
          <p:nvPr>
            <p:ph idx="1"/>
          </p:nvPr>
        </p:nvSpPr>
        <p:spPr>
          <a:xfrm>
            <a:off x="837321" y="2185987"/>
            <a:ext cx="10515600" cy="4351338"/>
          </a:xfrm>
        </p:spPr>
        <p:txBody>
          <a:bodyPr/>
          <a:lstStyle/>
          <a:p>
            <a:pPr marL="0" indent="0">
              <a:buNone/>
            </a:pPr>
            <a:r>
              <a:rPr lang="en-US" dirty="0"/>
              <a:t>Complete summary, including graphical solution, solver, and sensitivity analysis</a:t>
            </a:r>
          </a:p>
          <a:p>
            <a:pPr marL="0" indent="0">
              <a:buNone/>
            </a:pPr>
            <a:r>
              <a:rPr lang="en-US" dirty="0"/>
              <a:t>https://youtu.be/m1OAo7W1FIk</a:t>
            </a:r>
          </a:p>
          <a:p>
            <a:endParaRPr lang="en-US" dirty="0"/>
          </a:p>
          <a:p>
            <a:pPr marL="0" indent="0">
              <a:buNone/>
            </a:pPr>
            <a:r>
              <a:rPr lang="en-US" dirty="0"/>
              <a:t>Linear Programming (LP) Sensitivity Analysis – Interpreting Excel’s Solver Report</a:t>
            </a:r>
          </a:p>
          <a:p>
            <a:pPr marL="0" indent="0">
              <a:buNone/>
            </a:pPr>
            <a:r>
              <a:rPr lang="en-US" dirty="0"/>
              <a:t>https://</a:t>
            </a:r>
            <a:r>
              <a:rPr lang="en-US" dirty="0" err="1"/>
              <a:t>youtu.be</a:t>
            </a:r>
            <a:r>
              <a:rPr lang="en-US" dirty="0"/>
              <a:t>/FzY333RdrBM</a:t>
            </a:r>
          </a:p>
        </p:txBody>
      </p:sp>
    </p:spTree>
    <p:extLst>
      <p:ext uri="{BB962C8B-B14F-4D97-AF65-F5344CB8AC3E}">
        <p14:creationId xmlns:p14="http://schemas.microsoft.com/office/powerpoint/2010/main" val="1089040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F40F483-2008-4A79-B173-4A9DA0AC3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0446FEB-8296-4C58-A416-FE66BF933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666 w 759618"/>
              <a:gd name="connsiteY0" fmla="*/ 0 h 6858000"/>
              <a:gd name="connsiteX1" fmla="*/ 759618 w 759618"/>
              <a:gd name="connsiteY1" fmla="*/ 0 h 6858000"/>
              <a:gd name="connsiteX2" fmla="*/ 759618 w 759618"/>
              <a:gd name="connsiteY2" fmla="*/ 1613808 h 6858000"/>
              <a:gd name="connsiteX3" fmla="*/ 759618 w 759618"/>
              <a:gd name="connsiteY3" fmla="*/ 2003729 h 6858000"/>
              <a:gd name="connsiteX4" fmla="*/ 759618 w 759618"/>
              <a:gd name="connsiteY4" fmla="*/ 6858000 h 6858000"/>
              <a:gd name="connsiteX5" fmla="*/ 0 w 759618"/>
              <a:gd name="connsiteY5" fmla="*/ 6391227 h 6858000"/>
              <a:gd name="connsiteX6" fmla="*/ 0 w 759618"/>
              <a:gd name="connsiteY6" fmla="*/ 1147035 h 6858000"/>
              <a:gd name="connsiteX7" fmla="*/ 666 w 759618"/>
              <a:gd name="connsiteY7" fmla="*/ 1147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666" y="0"/>
                </a:moveTo>
                <a:lnTo>
                  <a:pt x="759618" y="0"/>
                </a:lnTo>
                <a:lnTo>
                  <a:pt x="759618" y="1613808"/>
                </a:lnTo>
                <a:lnTo>
                  <a:pt x="759618" y="2003729"/>
                </a:lnTo>
                <a:lnTo>
                  <a:pt x="759618" y="6858000"/>
                </a:lnTo>
                <a:lnTo>
                  <a:pt x="0" y="6391227"/>
                </a:lnTo>
                <a:lnTo>
                  <a:pt x="0" y="1147035"/>
                </a:lnTo>
                <a:lnTo>
                  <a:pt x="666" y="114744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7" name="Freeform 7">
            <a:extLst>
              <a:ext uri="{FF2B5EF4-FFF2-40B4-BE49-F238E27FC236}">
                <a16:creationId xmlns:a16="http://schemas.microsoft.com/office/drawing/2014/main" id="{B14F32D1-131A-4E26-9F16-AF1A8F488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29" name="Freeform: Shape 28">
            <a:extLst>
              <a:ext uri="{FF2B5EF4-FFF2-40B4-BE49-F238E27FC236}">
                <a16:creationId xmlns:a16="http://schemas.microsoft.com/office/drawing/2014/main" id="{1ABC2BC2-F576-4967-9EDA-93DBDDD8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34682" cy="6141008"/>
          </a:xfrm>
          <a:custGeom>
            <a:avLst/>
            <a:gdLst>
              <a:gd name="connsiteX0" fmla="*/ 0 w 4634682"/>
              <a:gd name="connsiteY0" fmla="*/ 0 h 6141008"/>
              <a:gd name="connsiteX1" fmla="*/ 4634682 w 4634682"/>
              <a:gd name="connsiteY1" fmla="*/ 0 h 6141008"/>
              <a:gd name="connsiteX2" fmla="*/ 4634682 w 4634682"/>
              <a:gd name="connsiteY2" fmla="*/ 6141008 h 6141008"/>
              <a:gd name="connsiteX3" fmla="*/ 0 w 4634682"/>
              <a:gd name="connsiteY3" fmla="*/ 6141008 h 6141008"/>
            </a:gdLst>
            <a:ahLst/>
            <a:cxnLst>
              <a:cxn ang="0">
                <a:pos x="connsiteX0" y="connsiteY0"/>
              </a:cxn>
              <a:cxn ang="0">
                <a:pos x="connsiteX1" y="connsiteY1"/>
              </a:cxn>
              <a:cxn ang="0">
                <a:pos x="connsiteX2" y="connsiteY2"/>
              </a:cxn>
              <a:cxn ang="0">
                <a:pos x="connsiteX3" y="connsiteY3"/>
              </a:cxn>
            </a:cxnLst>
            <a:rect l="l" t="t" r="r" b="b"/>
            <a:pathLst>
              <a:path w="4634682" h="6141008">
                <a:moveTo>
                  <a:pt x="0" y="0"/>
                </a:moveTo>
                <a:lnTo>
                  <a:pt x="4634682" y="0"/>
                </a:lnTo>
                <a:lnTo>
                  <a:pt x="4634682" y="6141008"/>
                </a:lnTo>
                <a:lnTo>
                  <a:pt x="0" y="6141008"/>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Graphic 12" descr="Stopwatch">
            <a:extLst>
              <a:ext uri="{FF2B5EF4-FFF2-40B4-BE49-F238E27FC236}">
                <a16:creationId xmlns:a16="http://schemas.microsoft.com/office/drawing/2014/main" id="{AB716A90-AEB3-4F28-A0E6-32B353946C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0140" y="1309599"/>
            <a:ext cx="3816084" cy="3816084"/>
          </a:xfrm>
          <a:prstGeom prst="rect">
            <a:avLst/>
          </a:prstGeom>
        </p:spPr>
      </p:pic>
      <p:sp>
        <p:nvSpPr>
          <p:cNvPr id="31" name="Rectangle 8">
            <a:extLst>
              <a:ext uri="{FF2B5EF4-FFF2-40B4-BE49-F238E27FC236}">
                <a16:creationId xmlns:a16="http://schemas.microsoft.com/office/drawing/2014/main" id="{C1ED7A15-93F4-4241-81AA-1F6EDAE94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5552841" y="643465"/>
            <a:ext cx="5840770" cy="1693571"/>
          </a:xfrm>
        </p:spPr>
        <p:txBody>
          <a:bodyPr>
            <a:normAutofit/>
          </a:bodyPr>
          <a:lstStyle/>
          <a:p>
            <a:r>
              <a:rPr lang="en-US" sz="4000">
                <a:solidFill>
                  <a:srgbClr val="FFFFFF"/>
                </a:solidFill>
              </a:rPr>
              <a:t>Looking Ahead</a:t>
            </a:r>
          </a:p>
        </p:txBody>
      </p:sp>
      <p:sp>
        <p:nvSpPr>
          <p:cNvPr id="4" name="Content Placeholder 3">
            <a:extLst>
              <a:ext uri="{FF2B5EF4-FFF2-40B4-BE49-F238E27FC236}">
                <a16:creationId xmlns:a16="http://schemas.microsoft.com/office/drawing/2014/main" id="{32981CA7-70D3-BB48-9198-E7360533609E}"/>
              </a:ext>
            </a:extLst>
          </p:cNvPr>
          <p:cNvSpPr>
            <a:spLocks noGrp="1"/>
          </p:cNvSpPr>
          <p:nvPr>
            <p:ph idx="1"/>
          </p:nvPr>
        </p:nvSpPr>
        <p:spPr>
          <a:xfrm>
            <a:off x="5552840" y="2435267"/>
            <a:ext cx="5840770" cy="3080459"/>
          </a:xfrm>
        </p:spPr>
        <p:txBody>
          <a:bodyPr anchor="t">
            <a:normAutofit/>
          </a:bodyPr>
          <a:lstStyle/>
          <a:p>
            <a:r>
              <a:rPr lang="en-US" sz="2400" dirty="0">
                <a:solidFill>
                  <a:srgbClr val="FEFFFF"/>
                </a:solidFill>
              </a:rPr>
              <a:t>Topic 3 DQ 1</a:t>
            </a:r>
          </a:p>
          <a:p>
            <a:r>
              <a:rPr lang="en-US" sz="2400" dirty="0">
                <a:solidFill>
                  <a:srgbClr val="FEFFFF"/>
                </a:solidFill>
              </a:rPr>
              <a:t>Topic 3 DQ 2</a:t>
            </a:r>
          </a:p>
          <a:p>
            <a:r>
              <a:rPr lang="en-US" sz="2400" dirty="0">
                <a:solidFill>
                  <a:srgbClr val="FEFFFF"/>
                </a:solidFill>
              </a:rPr>
              <a:t>Topic 3 Homework</a:t>
            </a:r>
          </a:p>
          <a:p>
            <a:r>
              <a:rPr lang="en-US" sz="2400" dirty="0">
                <a:solidFill>
                  <a:srgbClr val="FEFFFF"/>
                </a:solidFill>
              </a:rPr>
              <a:t>Linear Programming: Applications in Marketing, Finance, and Operations Management</a:t>
            </a:r>
          </a:p>
          <a:p>
            <a:r>
              <a:rPr lang="en-US" sz="2400" dirty="0">
                <a:solidFill>
                  <a:srgbClr val="FEFFFF"/>
                </a:solidFill>
              </a:rPr>
              <a:t>Midterm exam</a:t>
            </a:r>
          </a:p>
        </p:txBody>
      </p:sp>
    </p:spTree>
    <p:extLst>
      <p:ext uri="{BB962C8B-B14F-4D97-AF65-F5344CB8AC3E}">
        <p14:creationId xmlns:p14="http://schemas.microsoft.com/office/powerpoint/2010/main" val="913133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10463EC-0479-FB4A-8F7B-F6F24E41D8B7}"/>
              </a:ext>
            </a:extLst>
          </p:cNvPr>
          <p:cNvSpPr>
            <a:spLocks noGrp="1"/>
          </p:cNvSpPr>
          <p:nvPr>
            <p:ph type="title"/>
          </p:nvPr>
        </p:nvSpPr>
        <p:spPr>
          <a:xfrm>
            <a:off x="774700" y="762000"/>
            <a:ext cx="3759200" cy="3340100"/>
          </a:xfrm>
        </p:spPr>
        <p:txBody>
          <a:bodyPr>
            <a:normAutofit/>
          </a:bodyPr>
          <a:lstStyle/>
          <a:p>
            <a:r>
              <a:rPr lang="en-US">
                <a:solidFill>
                  <a:srgbClr val="FFFFFF"/>
                </a:solidFill>
              </a:rPr>
              <a:t>Dr. Alex Casteel</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descr="Receiver">
            <a:extLst>
              <a:ext uri="{FF2B5EF4-FFF2-40B4-BE49-F238E27FC236}">
                <a16:creationId xmlns:a16="http://schemas.microsoft.com/office/drawing/2014/main" id="{2360E7EB-E1D6-4BD3-9473-5100EA335B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3078" y="2576514"/>
            <a:ext cx="1705848" cy="1705848"/>
          </a:xfrm>
          <a:prstGeom prst="rect">
            <a:avLst/>
          </a:prstGeom>
        </p:spPr>
      </p:pic>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Content Placeholder 2">
            <a:extLst>
              <a:ext uri="{FF2B5EF4-FFF2-40B4-BE49-F238E27FC236}">
                <a16:creationId xmlns:a16="http://schemas.microsoft.com/office/drawing/2014/main" id="{4A383FA5-13ED-3A44-9E77-8942A2BBAFD2}"/>
              </a:ext>
            </a:extLst>
          </p:cNvPr>
          <p:cNvSpPr>
            <a:spLocks noGrp="1"/>
          </p:cNvSpPr>
          <p:nvPr>
            <p:ph idx="1"/>
          </p:nvPr>
        </p:nvSpPr>
        <p:spPr>
          <a:xfrm>
            <a:off x="7658103" y="795548"/>
            <a:ext cx="3759198" cy="5275603"/>
          </a:xfrm>
        </p:spPr>
        <p:txBody>
          <a:bodyPr anchor="ctr">
            <a:normAutofit/>
          </a:bodyPr>
          <a:lstStyle/>
          <a:p>
            <a:pPr marL="0" indent="0">
              <a:buNone/>
            </a:pPr>
            <a:r>
              <a:rPr lang="en-US" sz="2000" dirty="0" err="1"/>
              <a:t>alex.casteel@gcu.edu</a:t>
            </a:r>
            <a:endParaRPr lang="en-US" sz="2000" dirty="0"/>
          </a:p>
          <a:p>
            <a:pPr marL="0" indent="0">
              <a:buNone/>
            </a:pPr>
            <a:r>
              <a:rPr lang="en-US" sz="2000" dirty="0"/>
              <a:t>(480) 694-0662 (text or call)</a:t>
            </a:r>
          </a:p>
          <a:p>
            <a:pPr marL="0" indent="0">
              <a:buNone/>
            </a:pPr>
            <a:r>
              <a:rPr lang="en-US" sz="2000" dirty="0"/>
              <a:t>Halo Messaging</a:t>
            </a:r>
          </a:p>
          <a:p>
            <a:pPr marL="0" indent="0">
              <a:buNone/>
            </a:pPr>
            <a:endParaRPr lang="en-US" sz="2000" dirty="0"/>
          </a:p>
        </p:txBody>
      </p:sp>
    </p:spTree>
    <p:extLst>
      <p:ext uri="{BB962C8B-B14F-4D97-AF65-F5344CB8AC3E}">
        <p14:creationId xmlns:p14="http://schemas.microsoft.com/office/powerpoint/2010/main" val="511222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7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a:normAutofit/>
          </a:bodyPr>
          <a:lstStyle/>
          <a:p>
            <a:r>
              <a:rPr lang="en-US">
                <a:solidFill>
                  <a:srgbClr val="FFFFFF"/>
                </a:solidFill>
              </a:rPr>
              <a:t>Example</a:t>
            </a:r>
          </a:p>
        </p:txBody>
      </p:sp>
      <p:sp>
        <p:nvSpPr>
          <p:cNvPr id="3" name="Content Placeholder 2">
            <a:extLst>
              <a:ext uri="{FF2B5EF4-FFF2-40B4-BE49-F238E27FC236}">
                <a16:creationId xmlns:a16="http://schemas.microsoft.com/office/drawing/2014/main" id="{ECF16B2F-F163-5344-89DF-20A9736B8A89}"/>
              </a:ext>
            </a:extLst>
          </p:cNvPr>
          <p:cNvSpPr>
            <a:spLocks noGrp="1"/>
          </p:cNvSpPr>
          <p:nvPr>
            <p:ph idx="1"/>
          </p:nvPr>
        </p:nvSpPr>
        <p:spPr>
          <a:xfrm>
            <a:off x="4978708" y="563918"/>
            <a:ext cx="6525220" cy="5978614"/>
          </a:xfrm>
        </p:spPr>
        <p:txBody>
          <a:bodyPr anchor="ctr">
            <a:normAutofit lnSpcReduction="10000"/>
          </a:bodyPr>
          <a:lstStyle/>
          <a:p>
            <a:pPr marL="0" indent="0">
              <a:buNone/>
            </a:pPr>
            <a:r>
              <a:rPr lang="en-US" sz="2400" dirty="0"/>
              <a:t>RMC, Inc., is a small firm that produces a variety of chemical-based products. In a particular production process, three raw materials are used to produce two products: a fuel additive and a solvent base. The fuel additive is sold to oil companies and is used in the production of gasoline and related fuels. The solvent base is sold to a variety of chemical firms and is used in both home and industrial cleaning products. The three raw materials are blended to form the fuel additive and solvent base. One ton of fuel additive is a mixture of 0.4 tons of material 1 and 0.6 tons of material 3. A ton of solvent base is a mixture of 0.5 tons of material 1, 0.2 tons of material 2, and 0.3 tons of material 3. </a:t>
            </a:r>
          </a:p>
          <a:p>
            <a:pPr marL="0" indent="0">
              <a:buNone/>
            </a:pPr>
            <a:r>
              <a:rPr lang="en-US" sz="2400" dirty="0"/>
              <a:t>Maximize the profit if there is a profit contribution of $40 for every ton of fuel additive produced and $30 for every ton of solvent base produced.</a:t>
            </a:r>
          </a:p>
        </p:txBody>
      </p:sp>
    </p:spTree>
    <p:extLst>
      <p:ext uri="{BB962C8B-B14F-4D97-AF65-F5344CB8AC3E}">
        <p14:creationId xmlns:p14="http://schemas.microsoft.com/office/powerpoint/2010/main" val="261047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391378" y="320675"/>
            <a:ext cx="11407487" cy="1325563"/>
          </a:xfrm>
        </p:spPr>
        <p:txBody>
          <a:bodyPr>
            <a:normAutofit fontScale="90000"/>
          </a:bodyPr>
          <a:lstStyle/>
          <a:p>
            <a:r>
              <a:rPr lang="en-US" sz="5400" dirty="0">
                <a:solidFill>
                  <a:schemeClr val="bg1"/>
                </a:solidFill>
              </a:rPr>
              <a:t>Linear Programming &amp; Sensitivity Analysis</a:t>
            </a:r>
          </a:p>
        </p:txBody>
      </p:sp>
      <p:graphicFrame>
        <p:nvGraphicFramePr>
          <p:cNvPr id="5" name="Content Placeholder 2">
            <a:extLst>
              <a:ext uri="{FF2B5EF4-FFF2-40B4-BE49-F238E27FC236}">
                <a16:creationId xmlns:a16="http://schemas.microsoft.com/office/drawing/2014/main" id="{AA57CB77-8752-47F2-883E-0E5EF5CB00C2}"/>
              </a:ext>
            </a:extLst>
          </p:cNvPr>
          <p:cNvGraphicFramePr>
            <a:graphicFrameLocks noGrp="1"/>
          </p:cNvGraphicFramePr>
          <p:nvPr>
            <p:ph idx="1"/>
            <p:extLst>
              <p:ext uri="{D42A27DB-BD31-4B8C-83A1-F6EECF244321}">
                <p14:modId xmlns:p14="http://schemas.microsoft.com/office/powerpoint/2010/main" val="2763350865"/>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27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CB0BA5-2654-444D-95AC-8B8C292F2CFB}"/>
              </a:ext>
            </a:extLst>
          </p:cNvPr>
          <p:cNvSpPr>
            <a:spLocks noGrp="1"/>
          </p:cNvSpPr>
          <p:nvPr>
            <p:ph type="title"/>
          </p:nvPr>
        </p:nvSpPr>
        <p:spPr>
          <a:xfrm>
            <a:off x="634276" y="803705"/>
            <a:ext cx="4208656" cy="3034857"/>
          </a:xfrm>
        </p:spPr>
        <p:txBody>
          <a:bodyPr vert="horz" lIns="91440" tIns="45720" rIns="91440" bIns="45720" rtlCol="0" anchor="b">
            <a:normAutofit/>
          </a:bodyPr>
          <a:lstStyle/>
          <a:p>
            <a:pPr algn="r"/>
            <a:r>
              <a:rPr lang="en-US" sz="5400" kern="1200" dirty="0">
                <a:solidFill>
                  <a:srgbClr val="FFFFFF"/>
                </a:solidFill>
                <a:latin typeface="+mj-lt"/>
                <a:ea typeface="+mj-ea"/>
                <a:cs typeface="+mj-cs"/>
              </a:rPr>
              <a:t>Problem Formulation</a:t>
            </a:r>
          </a:p>
        </p:txBody>
      </p:sp>
      <p:sp>
        <p:nvSpPr>
          <p:cNvPr id="3" name="Content Placeholder 2">
            <a:extLst>
              <a:ext uri="{FF2B5EF4-FFF2-40B4-BE49-F238E27FC236}">
                <a16:creationId xmlns:a16="http://schemas.microsoft.com/office/drawing/2014/main" id="{29F831AE-4B2C-1A4E-A6E1-DF3F0C4F5D37}"/>
              </a:ext>
            </a:extLst>
          </p:cNvPr>
          <p:cNvSpPr>
            <a:spLocks noGrp="1"/>
          </p:cNvSpPr>
          <p:nvPr>
            <p:ph idx="1"/>
          </p:nvPr>
        </p:nvSpPr>
        <p:spPr>
          <a:xfrm>
            <a:off x="638921" y="4013165"/>
            <a:ext cx="4204012" cy="2205732"/>
          </a:xfrm>
        </p:spPr>
        <p:txBody>
          <a:bodyPr vert="horz" lIns="91440" tIns="45720" rIns="91440" bIns="45720" rtlCol="0" anchor="t">
            <a:normAutofit/>
          </a:bodyPr>
          <a:lstStyle/>
          <a:p>
            <a:pPr marL="0" indent="0" algn="r">
              <a:buNone/>
            </a:pPr>
            <a:r>
              <a:rPr lang="en-US" sz="1800" kern="1200" dirty="0">
                <a:solidFill>
                  <a:srgbClr val="FFFFFF"/>
                </a:solidFill>
                <a:latin typeface="+mn-lt"/>
                <a:ea typeface="+mn-ea"/>
                <a:cs typeface="+mn-cs"/>
              </a:rPr>
              <a:t>Identifying the desired outcome of the problem and understanding and using all the problem boundaries to arrive at the correct solution</a:t>
            </a:r>
          </a:p>
        </p:txBody>
      </p:sp>
      <p:cxnSp>
        <p:nvCxnSpPr>
          <p:cNvPr id="19" name="Straight Connector 18">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7" name="Graphique 58" descr="Head with Gears">
            <a:extLst>
              <a:ext uri="{FF2B5EF4-FFF2-40B4-BE49-F238E27FC236}">
                <a16:creationId xmlns:a16="http://schemas.microsoft.com/office/drawing/2014/main" id="{7E103369-07FD-4073-9E48-06927FAFA6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160091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kern="1200">
                <a:solidFill>
                  <a:srgbClr val="FFFFFF"/>
                </a:solidFill>
                <a:latin typeface="+mj-lt"/>
                <a:ea typeface="+mj-ea"/>
                <a:cs typeface="+mj-cs"/>
              </a:rPr>
              <a:t>Problem Formulation</a:t>
            </a:r>
          </a:p>
        </p:txBody>
      </p:sp>
      <p:sp>
        <p:nvSpPr>
          <p:cNvPr id="7" name="Text Placeholder 2">
            <a:extLst>
              <a:ext uri="{FF2B5EF4-FFF2-40B4-BE49-F238E27FC236}">
                <a16:creationId xmlns:a16="http://schemas.microsoft.com/office/drawing/2014/main" id="{ADAADF23-24CB-CD46-9F42-DF92486E86CA}"/>
              </a:ext>
            </a:extLst>
          </p:cNvPr>
          <p:cNvSpPr txBox="1">
            <a:spLocks/>
          </p:cNvSpPr>
          <p:nvPr/>
        </p:nvSpPr>
        <p:spPr>
          <a:xfrm>
            <a:off x="4978708" y="885651"/>
            <a:ext cx="6525220" cy="461684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0" indent="-457200">
              <a:buFont typeface="+mj-lt"/>
              <a:buAutoNum type="arabicPeriod"/>
            </a:pPr>
            <a:r>
              <a:rPr lang="en-US" sz="2400" dirty="0"/>
              <a:t>Understand the problem thoroughly</a:t>
            </a:r>
          </a:p>
          <a:p>
            <a:pPr marL="742950" lvl="0" indent="-457200">
              <a:buFont typeface="+mj-lt"/>
              <a:buAutoNum type="arabicPeriod"/>
            </a:pPr>
            <a:r>
              <a:rPr lang="en-US" sz="2400" dirty="0"/>
              <a:t>Describe each objective</a:t>
            </a:r>
          </a:p>
          <a:p>
            <a:pPr marL="742950" lvl="0" indent="-457200">
              <a:buFont typeface="+mj-lt"/>
              <a:buAutoNum type="arabicPeriod"/>
            </a:pPr>
            <a:r>
              <a:rPr lang="en-US" sz="2400" dirty="0"/>
              <a:t>Describe each constraint</a:t>
            </a:r>
          </a:p>
          <a:p>
            <a:pPr marL="742950" lvl="0" indent="-457200">
              <a:buFont typeface="+mj-lt"/>
              <a:buAutoNum type="arabicPeriod"/>
            </a:pPr>
            <a:r>
              <a:rPr lang="en-US" sz="2400" dirty="0"/>
              <a:t>Define the decision variables</a:t>
            </a:r>
          </a:p>
          <a:p>
            <a:pPr marL="742950" lvl="0" indent="-457200">
              <a:buFont typeface="+mj-lt"/>
              <a:buAutoNum type="arabicPeriod"/>
            </a:pPr>
            <a:r>
              <a:rPr lang="en-US" sz="2400" dirty="0"/>
              <a:t>Write the objective in terms of the decision variables</a:t>
            </a:r>
          </a:p>
          <a:p>
            <a:pPr marL="742950" lvl="0" indent="-457200">
              <a:buFont typeface="+mj-lt"/>
              <a:buAutoNum type="arabicPeriod"/>
            </a:pPr>
            <a:r>
              <a:rPr lang="en-US" sz="2400" dirty="0"/>
              <a:t>Write the constraints in terms of the decision variables</a:t>
            </a:r>
          </a:p>
          <a:p>
            <a:pPr marL="742950" lvl="0" indent="-457200">
              <a:buFont typeface="+mj-lt"/>
              <a:buAutoNum type="arabicPeriod"/>
            </a:pPr>
            <a:r>
              <a:rPr lang="en-US" sz="2400" dirty="0"/>
              <a:t>Add the negativity constraints</a:t>
            </a:r>
          </a:p>
        </p:txBody>
      </p:sp>
    </p:spTree>
    <p:extLst>
      <p:ext uri="{BB962C8B-B14F-4D97-AF65-F5344CB8AC3E}">
        <p14:creationId xmlns:p14="http://schemas.microsoft.com/office/powerpoint/2010/main" val="321565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kern="1200">
                <a:solidFill>
                  <a:srgbClr val="FFFFFF"/>
                </a:solidFill>
                <a:latin typeface="+mj-lt"/>
                <a:ea typeface="+mj-ea"/>
                <a:cs typeface="+mj-cs"/>
              </a:rPr>
              <a:t>Problem Formulation</a:t>
            </a:r>
          </a:p>
        </p:txBody>
      </p:sp>
      <p:sp>
        <p:nvSpPr>
          <p:cNvPr id="7" name="Text Placeholder 2">
            <a:extLst>
              <a:ext uri="{FF2B5EF4-FFF2-40B4-BE49-F238E27FC236}">
                <a16:creationId xmlns:a16="http://schemas.microsoft.com/office/drawing/2014/main" id="{ADAADF23-24CB-CD46-9F42-DF92486E86CA}"/>
              </a:ext>
            </a:extLst>
          </p:cNvPr>
          <p:cNvSpPr txBox="1">
            <a:spLocks/>
          </p:cNvSpPr>
          <p:nvPr/>
        </p:nvSpPr>
        <p:spPr>
          <a:xfrm>
            <a:off x="4978708" y="885651"/>
            <a:ext cx="6525220" cy="461684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0" indent="-457200">
              <a:buFont typeface="+mj-lt"/>
              <a:buAutoNum type="arabicPeriod"/>
            </a:pPr>
            <a:r>
              <a:rPr lang="en-US" sz="2400" dirty="0"/>
              <a:t>Understand the problem thoroughly</a:t>
            </a:r>
          </a:p>
          <a:p>
            <a:pPr marL="1085850" lvl="1" indent="-342900"/>
            <a:r>
              <a:rPr lang="en-US" sz="2000" dirty="0"/>
              <a:t>Read through the problem</a:t>
            </a:r>
          </a:p>
          <a:p>
            <a:pPr marL="1085850" lvl="1" indent="-342900"/>
            <a:r>
              <a:rPr lang="en-US" sz="2000" dirty="0"/>
              <a:t>Read through the problem again</a:t>
            </a:r>
          </a:p>
          <a:p>
            <a:pPr marL="1085850" lvl="1" indent="-342900"/>
            <a:r>
              <a:rPr lang="en-US" sz="2000" dirty="0"/>
              <a:t>Visualize the scenario as if you were the manager</a:t>
            </a:r>
          </a:p>
        </p:txBody>
      </p:sp>
    </p:spTree>
    <p:extLst>
      <p:ext uri="{BB962C8B-B14F-4D97-AF65-F5344CB8AC3E}">
        <p14:creationId xmlns:p14="http://schemas.microsoft.com/office/powerpoint/2010/main" val="346466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ADDD1DC-DE21-5C42-95C8-DCCE1C8EEF18}"/>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kern="1200">
                <a:solidFill>
                  <a:srgbClr val="FFFFFF"/>
                </a:solidFill>
                <a:latin typeface="+mj-lt"/>
                <a:ea typeface="+mj-ea"/>
                <a:cs typeface="+mj-cs"/>
              </a:rPr>
              <a:t>Problem Formulation</a:t>
            </a:r>
          </a:p>
        </p:txBody>
      </p:sp>
      <p:sp>
        <p:nvSpPr>
          <p:cNvPr id="7" name="Text Placeholder 2">
            <a:extLst>
              <a:ext uri="{FF2B5EF4-FFF2-40B4-BE49-F238E27FC236}">
                <a16:creationId xmlns:a16="http://schemas.microsoft.com/office/drawing/2014/main" id="{ADAADF23-24CB-CD46-9F42-DF92486E86CA}"/>
              </a:ext>
            </a:extLst>
          </p:cNvPr>
          <p:cNvSpPr txBox="1">
            <a:spLocks/>
          </p:cNvSpPr>
          <p:nvPr/>
        </p:nvSpPr>
        <p:spPr>
          <a:xfrm>
            <a:off x="4978708" y="885651"/>
            <a:ext cx="6525220" cy="461684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0" indent="-457200">
              <a:buFont typeface="+mj-lt"/>
              <a:buAutoNum type="arabicPeriod" startAt="2"/>
            </a:pPr>
            <a:r>
              <a:rPr lang="en-US" sz="2400" dirty="0"/>
              <a:t>Describe each objective</a:t>
            </a:r>
          </a:p>
          <a:p>
            <a:pPr marL="742950" lvl="1" indent="0">
              <a:buNone/>
            </a:pPr>
            <a:r>
              <a:rPr lang="en-US" sz="2000" dirty="0"/>
              <a:t>The objective is typically to maximize or minimize a function, such as maximizing profits or minimizing costs</a:t>
            </a:r>
          </a:p>
        </p:txBody>
      </p:sp>
    </p:spTree>
    <p:extLst>
      <p:ext uri="{BB962C8B-B14F-4D97-AF65-F5344CB8AC3E}">
        <p14:creationId xmlns:p14="http://schemas.microsoft.com/office/powerpoint/2010/main" val="4193833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2102</TotalTime>
  <Words>1582</Words>
  <Application>Microsoft Macintosh PowerPoint</Application>
  <PresentationFormat>Widescreen</PresentationFormat>
  <Paragraphs>254</Paragraphs>
  <Slides>39</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Welcome to BUS-660 Quantitative Methods</vt:lpstr>
      <vt:lpstr>Administration</vt:lpstr>
      <vt:lpstr>Introduction to Linear Programming and Sensitivity Analysis</vt:lpstr>
      <vt:lpstr>Example</vt:lpstr>
      <vt:lpstr>Linear Programming &amp; Sensitivity Analysis</vt:lpstr>
      <vt:lpstr>Problem Formulation</vt:lpstr>
      <vt:lpstr>Problem Formulation</vt:lpstr>
      <vt:lpstr>Problem Formulation</vt:lpstr>
      <vt:lpstr>Problem Formulation</vt:lpstr>
      <vt:lpstr>Problem Formulation</vt:lpstr>
      <vt:lpstr>Problem Formulation</vt:lpstr>
      <vt:lpstr>Problem Formulation</vt:lpstr>
      <vt:lpstr>Problem Formulation</vt:lpstr>
      <vt:lpstr>Problem Formulation</vt:lpstr>
      <vt:lpstr>Problem Formulation</vt:lpstr>
      <vt:lpstr>Example  Step 1 – Understand the problem</vt:lpstr>
      <vt:lpstr>Example  Step 2 – Describe the objective</vt:lpstr>
      <vt:lpstr>Example  Step 3 – Describe each constraint</vt:lpstr>
      <vt:lpstr>Example  Step 4 – Define the decision variables</vt:lpstr>
      <vt:lpstr>Example  Step 5 – Write the objective in terms of the decision variables</vt:lpstr>
      <vt:lpstr>Example  Step 6 – Write the constraints in terms of the decision variables</vt:lpstr>
      <vt:lpstr>Example  Step 6 – Write the constraints in terms of the decision variables</vt:lpstr>
      <vt:lpstr>Example  Step 6 – Write the constraints in terms of the decision variables</vt:lpstr>
      <vt:lpstr>Example  Step 7 – Add non-negativity constraints</vt:lpstr>
      <vt:lpstr>Example  Mathematical model</vt:lpstr>
      <vt:lpstr>Are we done?</vt:lpstr>
      <vt:lpstr>Graphical Approaches</vt:lpstr>
      <vt:lpstr>Graphical Approaches  Material 1 Constraint line  Begin to define feasibility region</vt:lpstr>
      <vt:lpstr>Graphical Approaches  Material 1 Constraint line Material 2 Constraint line Material 3 Constraint line  Feasibility region is defined by the constraints and includes all possible outcomes</vt:lpstr>
      <vt:lpstr>Graphical Approaches  Plot the Maximum Profit Line  Max 40F + 30S </vt:lpstr>
      <vt:lpstr>Graphical Approaches  Plot the Maximum Profit Line  The intersection will occur at one of five extreme points </vt:lpstr>
      <vt:lpstr>Solver-based Solutions</vt:lpstr>
      <vt:lpstr>Minimization Solutions</vt:lpstr>
      <vt:lpstr>Sensitivity Analysis</vt:lpstr>
      <vt:lpstr>Sensitivity Analysis</vt:lpstr>
      <vt:lpstr>Linear Programming &amp; Sensitivity Analysis</vt:lpstr>
      <vt:lpstr>Additional Resources</vt:lpstr>
      <vt:lpstr>Looking Ahead</vt:lpstr>
      <vt:lpstr>Dr. Alex Casteel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BUS-660 Quantitative Methods</dc:title>
  <dc:creator>Alex Casteel</dc:creator>
  <cp:lastModifiedBy>Alex Casteel</cp:lastModifiedBy>
  <cp:revision>19</cp:revision>
  <dcterms:created xsi:type="dcterms:W3CDTF">2020-12-10T03:19:50Z</dcterms:created>
  <dcterms:modified xsi:type="dcterms:W3CDTF">2022-03-01T15:39:58Z</dcterms:modified>
</cp:coreProperties>
</file>